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765" r:id="rId5"/>
    <p:sldMasterId id="2147483696" r:id="rId6"/>
  </p:sldMasterIdLst>
  <p:notesMasterIdLst>
    <p:notesMasterId r:id="rId20"/>
  </p:notesMasterIdLst>
  <p:handoutMasterIdLst>
    <p:handoutMasterId r:id="rId21"/>
  </p:handoutMasterIdLst>
  <p:sldIdLst>
    <p:sldId id="2113417491" r:id="rId7"/>
    <p:sldId id="2113417498" r:id="rId8"/>
    <p:sldId id="2113417501" r:id="rId9"/>
    <p:sldId id="2113417503" r:id="rId10"/>
    <p:sldId id="2113417505" r:id="rId11"/>
    <p:sldId id="2113417517" r:id="rId12"/>
    <p:sldId id="2113417516" r:id="rId13"/>
    <p:sldId id="2113417507" r:id="rId14"/>
    <p:sldId id="2113417509" r:id="rId15"/>
    <p:sldId id="2113417511" r:id="rId16"/>
    <p:sldId id="2113417513" r:id="rId17"/>
    <p:sldId id="2113417515" r:id="rId18"/>
    <p:sldId id="2113417496" r:id="rId19"/>
  </p:sldIdLst>
  <p:sldSz cx="9144000" cy="5143500" type="screen16x9"/>
  <p:notesSz cx="6858000" cy="9144000"/>
  <p:defaultTextStyle>
    <a:defPPr>
      <a:defRPr lang="nl-BE"/>
    </a:defPPr>
    <a:lvl1pPr marL="0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1pPr>
    <a:lvl2pPr marL="320954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2pPr>
    <a:lvl3pPr marL="641909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3pPr>
    <a:lvl4pPr marL="962863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4pPr>
    <a:lvl5pPr marL="1283818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5pPr>
    <a:lvl6pPr marL="1604772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6pPr>
    <a:lvl7pPr marL="1925726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7pPr>
    <a:lvl8pPr marL="2246681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8pPr>
    <a:lvl9pPr marL="2567635" algn="l" defTabSz="641909" rtl="0" eaLnBrk="1" latinLnBrk="0" hangingPunct="1">
      <a:defRPr sz="1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D2221"/>
    <a:srgbClr val="151515"/>
    <a:srgbClr val="000000"/>
    <a:srgbClr val="158E8B"/>
    <a:srgbClr val="F5783C"/>
    <a:srgbClr val="416E8C"/>
    <a:srgbClr val="F8F8F8"/>
    <a:srgbClr val="3D6E8C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2D17DA-132E-E84F-AF06-D074E27E7827}" v="297" dt="2026-05-26T21:21:28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7" autoAdjust="0"/>
    <p:restoredTop sz="81013" autoAdjust="0"/>
  </p:normalViewPr>
  <p:slideViewPr>
    <p:cSldViewPr snapToGrid="0">
      <p:cViewPr varScale="1">
        <p:scale>
          <a:sx n="181" d="100"/>
          <a:sy n="181" d="100"/>
        </p:scale>
        <p:origin x="200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FDDE225-9F66-423E-BB9B-BC5677201C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44030A-681C-4987-BCCE-30FB34F5F8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C6D8A-3DDD-44CA-9925-7B18FB7EF0DE}" type="datetimeFigureOut">
              <a:rPr lang="nl-BE" smtClean="0"/>
              <a:t>26/05/2026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C56625-92D7-4717-A77A-73369C84D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A29B51-18FF-4783-8BB8-8FE270F3F9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0CD1C-D098-49CD-A30F-76F0EFCA376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8779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A7D12-5F79-4EBB-A463-65FB9F1EC1D3}" type="datetimeFigureOut">
              <a:rPr lang="nl-BE" smtClean="0"/>
              <a:t>26/05/2026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Cliquez pour modifier la mise en forme du texte du modèle</a:t>
            </a:r>
          </a:p>
          <a:p>
            <a:pPr lvl="1"/>
            <a:r>
              <a:rPr lang="nl-NL"/>
              <a:t>Deuxième niveau</a:t>
            </a:r>
          </a:p>
          <a:p>
            <a:pPr lvl="2"/>
            <a:r>
              <a:rPr lang="nl-NL"/>
              <a:t>Troisième niveau</a:t>
            </a:r>
          </a:p>
          <a:p>
            <a:pPr lvl="3"/>
            <a:r>
              <a:rPr lang="nl-NL"/>
              <a:t>Quatrième niveau</a:t>
            </a:r>
          </a:p>
          <a:p>
            <a:pPr lvl="4"/>
            <a:r>
              <a:rPr lang="nl-NL"/>
              <a:t>Cinquième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777EB-9B9F-4371-9694-471851CA9D4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8868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218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790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5391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3430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343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3430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343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3430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77EB-9B9F-4371-9694-471851CA9D40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574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87ABE01-DE5B-4E4E-8B2C-E13797261BF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B77F875-EC38-47DE-BB12-1C94A154E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Poppins Medium" panose="00000600000000000000" pitchFamily="2" charset="0"/>
                <a:ea typeface="Droid Serif" panose="02020600060500020200" pitchFamily="18" charset="0"/>
                <a:cs typeface="Poppins 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9BB9B4-B4A4-4F77-9EC2-990DD1BA5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9185" y="4720634"/>
            <a:ext cx="424815" cy="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8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E5A8473A-CE89-4C3E-823F-D67CDE773816}"/>
              </a:ext>
            </a:extLst>
          </p:cNvPr>
          <p:cNvSpPr/>
          <p:nvPr userDrawn="1"/>
        </p:nvSpPr>
        <p:spPr>
          <a:xfrm rot="10800000">
            <a:off x="0" y="-76200"/>
            <a:ext cx="9144000" cy="2133600"/>
          </a:xfrm>
          <a:prstGeom prst="rect">
            <a:avLst/>
          </a:prstGeom>
          <a:solidFill>
            <a:srgbClr val="416E8C"/>
          </a:solidFill>
          <a:ln>
            <a:solidFill>
              <a:srgbClr val="416E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C6D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ED7186E-3254-436A-996C-03BA04C067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0797" y="206279"/>
            <a:ext cx="3184064" cy="17210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Klikken om een titel toe te voegen</a:t>
            </a:r>
            <a:endParaRPr lang="nl-BE" dirty="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C76B84F-A2A6-4749-B5FF-D27D1D2C8495}"/>
              </a:ext>
            </a:extLst>
          </p:cNvPr>
          <p:cNvCxnSpPr>
            <a:cxnSpLocks/>
          </p:cNvCxnSpPr>
          <p:nvPr userDrawn="1"/>
        </p:nvCxnSpPr>
        <p:spPr>
          <a:xfrm>
            <a:off x="4390720" y="884800"/>
            <a:ext cx="5149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Vrouw met krullend haar">
            <a:extLst>
              <a:ext uri="{FF2B5EF4-FFF2-40B4-BE49-F238E27FC236}">
                <a16:creationId xmlns:a16="http://schemas.microsoft.com/office/drawing/2014/main" id="{5FAB9E35-AAAB-48BF-A3B3-52B335C5E8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288" y="439208"/>
            <a:ext cx="3968432" cy="4704291"/>
          </a:xfrm>
          <a:prstGeom prst="rect">
            <a:avLst/>
          </a:prstGeom>
        </p:spPr>
      </p:pic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9D79E224-DDEB-45F9-8774-F23018B818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20797" y="2452733"/>
            <a:ext cx="3184064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Konnect Light" panose="00000400000000000000" pitchFamily="50" charset="0"/>
              </a:defRPr>
            </a:lvl1pPr>
            <a:lvl2pPr>
              <a:defRPr>
                <a:latin typeface="Konnect Light" panose="00000400000000000000" pitchFamily="50" charset="0"/>
              </a:defRPr>
            </a:lvl2pPr>
            <a:lvl3pPr>
              <a:defRPr>
                <a:latin typeface="Konnect Light" panose="00000400000000000000" pitchFamily="50" charset="0"/>
              </a:defRPr>
            </a:lvl3pPr>
            <a:lvl4pPr>
              <a:defRPr>
                <a:latin typeface="Konnect Light" panose="00000400000000000000" pitchFamily="50" charset="0"/>
              </a:defRPr>
            </a:lvl4pPr>
            <a:lvl5pPr>
              <a:defRPr>
                <a:latin typeface="Konnect Light" panose="00000400000000000000" pitchFamily="50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456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ADC60627-8187-44DF-9481-8FA42AFD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8" y="0"/>
            <a:ext cx="6742877" cy="11117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6B87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A27AE0-FDCA-4556-848B-B386F27CC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856" y="-13157"/>
            <a:ext cx="789411" cy="11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FF3762F-CB2C-4057-8F63-B875E551C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70904"/>
            <a:ext cx="2314134" cy="277259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DC60627-8187-44DF-9481-8FA42AFD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9" y="0"/>
            <a:ext cx="3118170" cy="11117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6B87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E14981C-ABBA-4DCE-83AE-4426EFAFFD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856" y="-13157"/>
            <a:ext cx="789411" cy="11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4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AEE0A-36E4-46BD-AADC-DAAF81D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9" y="0"/>
            <a:ext cx="3118170" cy="11117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6B87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D4501-5B2C-4BEE-A148-AD17AC7C2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856" y="-13157"/>
            <a:ext cx="789411" cy="1117017"/>
          </a:xfrm>
          <a:prstGeom prst="rect">
            <a:avLst/>
          </a:prstGeom>
        </p:spPr>
      </p:pic>
      <p:pic>
        <p:nvPicPr>
          <p:cNvPr id="6" name="Afbeelding 5" descr="Afbeelding met binnen, toetsenbord, sluiten, schrijfmachine&#10;&#10;Automatisch gegenereerde beschrijving">
            <a:extLst>
              <a:ext uri="{FF2B5EF4-FFF2-40B4-BE49-F238E27FC236}">
                <a16:creationId xmlns:a16="http://schemas.microsoft.com/office/drawing/2014/main" id="{8B2ECDF4-F87F-40A8-9965-5FB6906C1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723" y="3381874"/>
            <a:ext cx="2501808" cy="10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7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AEE0A-36E4-46BD-AADC-DAAF81D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9" y="0"/>
            <a:ext cx="3118170" cy="11117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6B87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BBADF39-A0E0-4E7D-92DA-B59107480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856" y="-13157"/>
            <a:ext cx="789411" cy="11170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F10BED-AAD0-4DDF-8E42-4A16F5DDE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370904"/>
            <a:ext cx="2314134" cy="2772595"/>
          </a:xfrm>
          <a:prstGeom prst="rect">
            <a:avLst/>
          </a:prstGeom>
        </p:spPr>
      </p:pic>
      <p:pic>
        <p:nvPicPr>
          <p:cNvPr id="8" name="Afbeelding 7" descr="Afbeelding met binnen, toetsenbord, sluiten, schrijfmachine&#10;&#10;Automatisch gegenereerde beschrijving">
            <a:extLst>
              <a:ext uri="{FF2B5EF4-FFF2-40B4-BE49-F238E27FC236}">
                <a16:creationId xmlns:a16="http://schemas.microsoft.com/office/drawing/2014/main" id="{568E216B-2AD4-4256-B700-B9FE65C2E2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723" y="3381874"/>
            <a:ext cx="2501808" cy="10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43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AEE0A-36E4-46BD-AADC-DAAF81D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9" y="0"/>
            <a:ext cx="3118170" cy="11117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6B87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88659E7B-75A9-4934-B4ED-9098B26E7D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6532" y="1408447"/>
            <a:ext cx="5272190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Afbeelding 6" descr="Afbeelding met binnen, toetsenbord, sluiten, schrijfmachine&#10;&#10;Automatisch gegenereerde beschrijving">
            <a:extLst>
              <a:ext uri="{FF2B5EF4-FFF2-40B4-BE49-F238E27FC236}">
                <a16:creationId xmlns:a16="http://schemas.microsoft.com/office/drawing/2014/main" id="{DB9E52F1-11C1-473A-B296-09E1D560E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723" y="3381874"/>
            <a:ext cx="2501808" cy="105804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C5AF9D8-4D53-4DF5-BC04-526B4F74C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856" y="-13157"/>
            <a:ext cx="789411" cy="111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79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AEE0A-36E4-46BD-AADC-DAAF81D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9" y="0"/>
            <a:ext cx="3118170" cy="11117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6B87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45F0C68A-8348-44C0-9075-AFF6CFEBA04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86532" y="1408447"/>
            <a:ext cx="2396393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 marL="342897" indent="0">
              <a:buNone/>
              <a:defRPr/>
            </a:lvl2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7A2F23AC-6EB3-46E9-AE22-4EB9A2C2F1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62329" y="1408447"/>
            <a:ext cx="2396393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D60B935-74C3-4CF7-BA80-8BA20C247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856" y="-13157"/>
            <a:ext cx="789411" cy="1117017"/>
          </a:xfrm>
          <a:prstGeom prst="rect">
            <a:avLst/>
          </a:prstGeom>
        </p:spPr>
      </p:pic>
      <p:pic>
        <p:nvPicPr>
          <p:cNvPr id="11" name="Afbeelding 10" descr="Afbeelding met binnen, toetsenbord, sluiten, schrijfmachine&#10;&#10;Automatisch gegenereerde beschrijving">
            <a:extLst>
              <a:ext uri="{FF2B5EF4-FFF2-40B4-BE49-F238E27FC236}">
                <a16:creationId xmlns:a16="http://schemas.microsoft.com/office/drawing/2014/main" id="{7F07F483-71B1-427B-B1F1-D9DDCA620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723" y="3381874"/>
            <a:ext cx="2501808" cy="10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5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AEE0A-36E4-46BD-AADC-DAAF81D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519" y="0"/>
            <a:ext cx="3118170" cy="11117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F6B87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2D9D6F5C-54C0-40F6-8415-0B7947B28CE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86532" y="1408447"/>
            <a:ext cx="1657964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4E99F567-A85A-4744-91EB-181EE89FE7E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0758" y="1408447"/>
            <a:ext cx="1657964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F00B9603-025D-4F27-9D45-4F5593EF0A1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599889" y="1408447"/>
            <a:ext cx="1657964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80407A1-F4AB-4F30-9387-91ECBE98D9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3856" y="-13157"/>
            <a:ext cx="789411" cy="1117017"/>
          </a:xfrm>
          <a:prstGeom prst="rect">
            <a:avLst/>
          </a:prstGeom>
        </p:spPr>
      </p:pic>
      <p:pic>
        <p:nvPicPr>
          <p:cNvPr id="12" name="Afbeelding 11" descr="Afbeelding met binnen, toetsenbord, sluiten, schrijfmachine&#10;&#10;Automatisch gegenereerde beschrijving">
            <a:extLst>
              <a:ext uri="{FF2B5EF4-FFF2-40B4-BE49-F238E27FC236}">
                <a16:creationId xmlns:a16="http://schemas.microsoft.com/office/drawing/2014/main" id="{1BC49956-06E2-44B0-99C3-A912E4630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5723" y="3381874"/>
            <a:ext cx="2501808" cy="10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4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38568E1-1F79-4841-A7A3-FA9CDCC68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55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1F87A-F640-416E-A541-82470B9B8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638153-5E0A-43FE-91A4-D0C4AEEF5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7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688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 15">
            <a:extLst>
              <a:ext uri="{FF2B5EF4-FFF2-40B4-BE49-F238E27FC236}">
                <a16:creationId xmlns:a16="http://schemas.microsoft.com/office/drawing/2014/main" id="{64F1AE3A-837C-4B49-A86E-910E8097BDA1}"/>
              </a:ext>
            </a:extLst>
          </p:cNvPr>
          <p:cNvGrpSpPr/>
          <p:nvPr userDrawn="1"/>
        </p:nvGrpSpPr>
        <p:grpSpPr>
          <a:xfrm>
            <a:off x="3661973" y="2262569"/>
            <a:ext cx="1820052" cy="1300695"/>
            <a:chOff x="3661974" y="2160657"/>
            <a:chExt cx="1820052" cy="1300695"/>
          </a:xfrm>
        </p:grpSpPr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CF9EECB5-11CC-48FA-86AC-CDFC63DFF9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4971"/>
            <a:stretch/>
          </p:blipFill>
          <p:spPr>
            <a:xfrm>
              <a:off x="3982165" y="2160657"/>
              <a:ext cx="1230099" cy="799914"/>
            </a:xfrm>
            <a:prstGeom prst="rect">
              <a:avLst/>
            </a:prstGeom>
          </p:spPr>
        </p:pic>
        <p:pic>
          <p:nvPicPr>
            <p:cNvPr id="14" name="Afbeelding 1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B98A5026-043B-4CB5-9ED5-9B277B8F2A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1974" y="3050334"/>
              <a:ext cx="1820052" cy="411018"/>
            </a:xfrm>
            <a:prstGeom prst="rect">
              <a:avLst/>
            </a:prstGeom>
          </p:spPr>
        </p:pic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E03ABE67-70F0-4C74-9E60-4B5B4DC653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115" y="2092306"/>
            <a:ext cx="2388175" cy="1845408"/>
          </a:xfrm>
          <a:prstGeom prst="rect">
            <a:avLst/>
          </a:prstGeom>
        </p:spPr>
      </p:pic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7264BC06-A2EE-4CCC-8A4C-1ABC18AC241D}"/>
              </a:ext>
            </a:extLst>
          </p:cNvPr>
          <p:cNvSpPr/>
          <p:nvPr userDrawn="1"/>
        </p:nvSpPr>
        <p:spPr>
          <a:xfrm>
            <a:off x="63787" y="61671"/>
            <a:ext cx="9016426" cy="1774643"/>
          </a:xfrm>
          <a:prstGeom prst="triangle">
            <a:avLst>
              <a:gd name="adj" fmla="val 50316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6D6303DF-C6F6-44EA-9843-05AC2A257C8C}"/>
              </a:ext>
            </a:extLst>
          </p:cNvPr>
          <p:cNvSpPr/>
          <p:nvPr userDrawn="1"/>
        </p:nvSpPr>
        <p:spPr>
          <a:xfrm>
            <a:off x="0" y="3735495"/>
            <a:ext cx="2853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60000"/>
            </a:pP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Integrator</a:t>
            </a:r>
          </a:p>
          <a:p>
            <a:pPr algn="ctr">
              <a:buSzPct val="60000"/>
            </a:pP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Healthcare &amp; </a:t>
            </a:r>
            <a:r>
              <a:rPr lang="nl-BE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government</a:t>
            </a:r>
            <a:endParaRPr lang="nl-BE" sz="1200" b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Poppins Light" panose="00000400000000000000" pitchFamily="2" charset="0"/>
            </a:endParaRPr>
          </a:p>
          <a:p>
            <a:pPr algn="ctr">
              <a:buSzPct val="60000"/>
            </a:pP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Belgium &amp; Luxemburg</a:t>
            </a:r>
          </a:p>
          <a:p>
            <a:pPr algn="ctr">
              <a:buSzPct val="60000"/>
            </a:pPr>
            <a:r>
              <a:rPr lang="nl-BE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Own</a:t>
            </a: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 &amp; partner </a:t>
            </a:r>
            <a:r>
              <a:rPr lang="nl-BE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brands</a:t>
            </a:r>
            <a:endParaRPr lang="nl-BE" sz="1200" b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Poppins Light" panose="00000400000000000000" pitchFamily="2" charset="0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6C22A0DE-6DD0-46BA-BF27-B0FC34335671}"/>
              </a:ext>
            </a:extLst>
          </p:cNvPr>
          <p:cNvSpPr/>
          <p:nvPr userDrawn="1"/>
        </p:nvSpPr>
        <p:spPr>
          <a:xfrm>
            <a:off x="3145079" y="3735495"/>
            <a:ext cx="2853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60000"/>
            </a:pP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R&amp;D (Soft- &amp; hardware)</a:t>
            </a:r>
          </a:p>
          <a:p>
            <a:pPr algn="ctr">
              <a:buSzPct val="60000"/>
            </a:pPr>
            <a:r>
              <a:rPr lang="nl-BE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Distributors</a:t>
            </a:r>
            <a:endParaRPr lang="nl-BE" sz="1200" b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Poppins Light" panose="00000400000000000000" pitchFamily="2" charset="0"/>
            </a:endParaRPr>
          </a:p>
          <a:p>
            <a:pPr algn="ctr">
              <a:buSzPct val="60000"/>
            </a:pP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International</a:t>
            </a:r>
          </a:p>
          <a:p>
            <a:pPr algn="ctr">
              <a:buSzPct val="60000"/>
            </a:pP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LynX® brand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9A9D3570-65A8-448D-B8B9-1FE748B88D93}"/>
              </a:ext>
            </a:extLst>
          </p:cNvPr>
          <p:cNvCxnSpPr>
            <a:cxnSpLocks/>
          </p:cNvCxnSpPr>
          <p:nvPr userDrawn="1"/>
        </p:nvCxnSpPr>
        <p:spPr>
          <a:xfrm>
            <a:off x="2999460" y="2361864"/>
            <a:ext cx="0" cy="259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14">
            <a:extLst>
              <a:ext uri="{FF2B5EF4-FFF2-40B4-BE49-F238E27FC236}">
                <a16:creationId xmlns:a16="http://schemas.microsoft.com/office/drawing/2014/main" id="{2B2A1B84-409C-4421-B139-399BCD015C7E}"/>
              </a:ext>
            </a:extLst>
          </p:cNvPr>
          <p:cNvSpPr/>
          <p:nvPr userDrawn="1"/>
        </p:nvSpPr>
        <p:spPr>
          <a:xfrm>
            <a:off x="6108155" y="3735495"/>
            <a:ext cx="3035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60000"/>
            </a:pP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Integrator</a:t>
            </a:r>
          </a:p>
          <a:p>
            <a:pPr algn="ctr">
              <a:buSzPct val="60000"/>
            </a:pPr>
            <a:r>
              <a:rPr lang="nl-BE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Industry</a:t>
            </a: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, business &amp; </a:t>
            </a:r>
            <a:r>
              <a:rPr lang="nl-BE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other</a:t>
            </a:r>
            <a:endParaRPr lang="nl-BE" sz="1200" b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Poppins Light" panose="00000400000000000000" pitchFamily="2" charset="0"/>
            </a:endParaRPr>
          </a:p>
          <a:p>
            <a:pPr algn="ctr">
              <a:buSzPct val="60000"/>
            </a:pP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Belgium, The Netherlands &amp; Luxemburg</a:t>
            </a:r>
          </a:p>
          <a:p>
            <a:pPr algn="ctr">
              <a:buSzPct val="60000"/>
            </a:pPr>
            <a:r>
              <a:rPr lang="nl-BE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Own</a:t>
            </a:r>
            <a:r>
              <a:rPr lang="nl-BE" sz="1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 &amp; partner </a:t>
            </a:r>
            <a:r>
              <a:rPr lang="nl-BE" sz="1200" b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rPr>
              <a:t>brands</a:t>
            </a:r>
            <a:endParaRPr lang="nl-BE" sz="1200" b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Poppins Light" panose="00000400000000000000" pitchFamily="2" charset="0"/>
            </a:endParaRP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2099D53-B8A9-4E4C-A7F8-0AC7B9EE8D82}"/>
              </a:ext>
            </a:extLst>
          </p:cNvPr>
          <p:cNvCxnSpPr>
            <a:cxnSpLocks/>
          </p:cNvCxnSpPr>
          <p:nvPr userDrawn="1"/>
        </p:nvCxnSpPr>
        <p:spPr>
          <a:xfrm>
            <a:off x="6053537" y="2361864"/>
            <a:ext cx="0" cy="259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A6B1C1B-AFB8-478B-B316-8C4A814F20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461" y="790614"/>
            <a:ext cx="3178654" cy="8843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CE77B00-21E6-4D9F-8BB8-C19766B690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95" y="2662526"/>
            <a:ext cx="1823516" cy="7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2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AEE0A-36E4-46BD-AADC-DAAF81D5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655AE-3378-491F-8667-2227B139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1633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6E4AC-06C7-4284-AA58-A06980EE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0041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F5D106C-4097-4371-84CC-1C2ED9E9B80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5A3C3B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1F87A-F640-416E-A541-82470B9B8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638153-5E0A-43FE-91A4-D0C4AEEF5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6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7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nl-NL" dirty="0"/>
              <a:t>Klikken om de ondertitelstijl van het model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7A90FF-F60C-45A3-9501-D98FD42B4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932" y="4404209"/>
            <a:ext cx="472835" cy="3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69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777DAD93-C69B-4EBD-B490-FAEAAFEC408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5A3C3B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BAEE0A-36E4-46BD-AADC-DAAF81D59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655AE-3378-491F-8667-2227B139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D64903-C73F-4C32-AEC5-1CCD2CD1E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932" y="4404209"/>
            <a:ext cx="472835" cy="3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795A9BB-74FF-4EF7-B119-FB723F25888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rgbClr val="5A3C3B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06E4AC-06C7-4284-AA58-A06980EE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904615-8CB2-4302-8672-01AC8F8F4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8932" y="4404209"/>
            <a:ext cx="472835" cy="38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6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1F87A-F640-416E-A541-82470B9B8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rgbClr val="0000FF"/>
                </a:solidFill>
                <a:latin typeface="Poppins Medium" panose="00000600000000000000" pitchFamily="2" charset="0"/>
                <a:ea typeface="Droid Serif" panose="02020600060500020200" pitchFamily="18" charset="0"/>
                <a:cs typeface="Poppins 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6638153-5E0A-43FE-91A4-D0C4AEEF5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defRPr>
            </a:lvl1pPr>
            <a:lvl2pPr marL="342896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7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67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AEE0A-36E4-46BD-AADC-DAAF81D5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655AE-3378-491F-8667-2227B1393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9506"/>
            <a:ext cx="7886700" cy="2484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Light" panose="000004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318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6E4AC-06C7-4284-AA58-A06980EEE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FF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684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2544053-C905-44B6-AF5B-B6965DB78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D941BC3-2056-4305-BBFC-05431F4E4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9185" y="4720634"/>
            <a:ext cx="424815" cy="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ACB8EB-BF2E-46BE-B890-8B4D65A77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88" y="0"/>
            <a:ext cx="9158792" cy="51435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2386C4E-DAE3-4C54-84DB-0159E0487F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932" y="1371600"/>
            <a:ext cx="3901440" cy="120015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Poppins ExtraBold" panose="00000900000000000000" pitchFamily="2" charset="0"/>
                <a:ea typeface="Droid Serif" panose="02020600060500020200" pitchFamily="18" charset="0"/>
                <a:cs typeface="Poppins ExtraBold" panose="00000900000000000000" pitchFamily="2" charset="0"/>
              </a:defRPr>
            </a:lvl1pPr>
          </a:lstStyle>
          <a:p>
            <a:r>
              <a:rPr lang="nl-NL" dirty="0"/>
              <a:t>[name]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2E473F7-7768-4B02-8E27-3374CCDF04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59185" y="4720634"/>
            <a:ext cx="424815" cy="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4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E5A8473A-CE89-4C3E-823F-D67CDE773816}"/>
              </a:ext>
            </a:extLst>
          </p:cNvPr>
          <p:cNvSpPr/>
          <p:nvPr userDrawn="1"/>
        </p:nvSpPr>
        <p:spPr>
          <a:xfrm rot="10800000">
            <a:off x="0" y="-76200"/>
            <a:ext cx="9144000" cy="5219700"/>
          </a:xfrm>
          <a:prstGeom prst="rect">
            <a:avLst/>
          </a:prstGeom>
          <a:solidFill>
            <a:srgbClr val="3D6E8C"/>
          </a:solidFill>
          <a:ln>
            <a:solidFill>
              <a:srgbClr val="416E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C6D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12E801-9C35-431B-AEDC-EA0037F6B8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532" y="0"/>
            <a:ext cx="3848028" cy="464312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E230034C-05C6-4054-B121-EC323FB4A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116" y="1919874"/>
            <a:ext cx="4058883" cy="122755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Konnect Medium" panose="00000600000000000000" pitchFamily="50" charset="0"/>
              </a:defRPr>
            </a:lvl1pPr>
          </a:lstStyle>
          <a:p>
            <a:r>
              <a:rPr lang="nl-NL" dirty="0"/>
              <a:t>Klikken om een titel toe te voegen</a:t>
            </a:r>
            <a:endParaRPr lang="nl-BE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BB808153-DBE0-4487-B918-04C80C171E5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3116" y="3400876"/>
            <a:ext cx="4058883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  <a:latin typeface="Konnect Light" panose="000004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Konnect Light" panose="00000400000000000000" pitchFamily="50" charset="0"/>
              </a:defRPr>
            </a:lvl2pPr>
            <a:lvl3pPr>
              <a:defRPr>
                <a:solidFill>
                  <a:schemeClr val="bg1"/>
                </a:solidFill>
                <a:latin typeface="Konnect Light" panose="00000400000000000000" pitchFamily="50" charset="0"/>
              </a:defRPr>
            </a:lvl3pPr>
            <a:lvl4pPr>
              <a:defRPr>
                <a:solidFill>
                  <a:schemeClr val="bg1"/>
                </a:solidFill>
                <a:latin typeface="Konnect Light" panose="00000400000000000000" pitchFamily="50" charset="0"/>
              </a:defRPr>
            </a:lvl4pPr>
            <a:lvl5pPr>
              <a:defRPr>
                <a:solidFill>
                  <a:schemeClr val="bg1"/>
                </a:solidFill>
                <a:latin typeface="Konnect Light" panose="00000400000000000000" pitchFamily="50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1" name="Afbeelding 10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845C4CF7-91B1-41E5-885F-7D02678B6C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020" y="3999469"/>
            <a:ext cx="2166024" cy="8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2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C4203957-051F-4FDB-8CE9-E0C08204C621}"/>
              </a:ext>
            </a:extLst>
          </p:cNvPr>
          <p:cNvSpPr/>
          <p:nvPr userDrawn="1"/>
        </p:nvSpPr>
        <p:spPr>
          <a:xfrm rot="10800000">
            <a:off x="6492240" y="0"/>
            <a:ext cx="2651760" cy="5143500"/>
          </a:xfrm>
          <a:prstGeom prst="rect">
            <a:avLst/>
          </a:prstGeom>
          <a:solidFill>
            <a:srgbClr val="F578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C6D"/>
              </a:solidFill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ED7186E-3254-436A-996C-03BA04C067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1697" y="1682558"/>
            <a:ext cx="3184064" cy="172104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>
                <a:solidFill>
                  <a:srgbClr val="416E8C"/>
                </a:solidFill>
                <a:latin typeface="Konnect" panose="00000500000000000000" pitchFamily="50" charset="0"/>
              </a:defRPr>
            </a:lvl1pPr>
          </a:lstStyle>
          <a:p>
            <a:r>
              <a:rPr lang="nl-NL" dirty="0"/>
              <a:t>Klikken om een titel toe te voegen</a:t>
            </a:r>
            <a:endParaRPr lang="nl-BE" dirty="0"/>
          </a:p>
        </p:txBody>
      </p:sp>
      <p:pic>
        <p:nvPicPr>
          <p:cNvPr id="11" name="Afbeelding 10" descr="Vrouw met krullend haar">
            <a:extLst>
              <a:ext uri="{FF2B5EF4-FFF2-40B4-BE49-F238E27FC236}">
                <a16:creationId xmlns:a16="http://schemas.microsoft.com/office/drawing/2014/main" id="{AC80BE7A-9577-4148-B9C7-DDA72480B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688" y="878417"/>
            <a:ext cx="3968432" cy="4265083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EEF5187-978C-4A94-A750-DC24B8296769}"/>
              </a:ext>
            </a:extLst>
          </p:cNvPr>
          <p:cNvCxnSpPr>
            <a:cxnSpLocks/>
          </p:cNvCxnSpPr>
          <p:nvPr userDrawn="1"/>
        </p:nvCxnSpPr>
        <p:spPr>
          <a:xfrm>
            <a:off x="-90160" y="1951600"/>
            <a:ext cx="514960" cy="0"/>
          </a:xfrm>
          <a:prstGeom prst="line">
            <a:avLst/>
          </a:prstGeom>
          <a:ln w="25400">
            <a:solidFill>
              <a:srgbClr val="416E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76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2ED7F621-86D6-47F6-AD19-56B56BE3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32" y="273846"/>
            <a:ext cx="405518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Cliquez pour modifier le style</a:t>
            </a:r>
            <a:endParaRPr lang="nl-BE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7144A7EF-0752-478E-9C88-45457271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532" y="1408447"/>
            <a:ext cx="5272190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Cliquez pour modifier le style du texte du modèle</a:t>
            </a:r>
          </a:p>
          <a:p>
            <a:pPr lvl="1"/>
            <a:r>
              <a:rPr lang="nl-NL" dirty="0"/>
              <a:t>Deuxième niveau</a:t>
            </a:r>
          </a:p>
          <a:p>
            <a:pPr lvl="2"/>
            <a:r>
              <a:rPr lang="nl-NL" dirty="0"/>
              <a:t>Troisième niveau</a:t>
            </a:r>
          </a:p>
          <a:p>
            <a:pPr lvl="3"/>
            <a:r>
              <a:rPr lang="nl-NL" dirty="0"/>
              <a:t>Quatrième niveau</a:t>
            </a:r>
          </a:p>
          <a:p>
            <a:pPr lvl="4"/>
            <a:r>
              <a:rPr lang="nl-NL" dirty="0"/>
              <a:t>Cinquième niveau</a:t>
            </a:r>
            <a:endParaRPr lang="nl-BE" dirty="0"/>
          </a:p>
        </p:txBody>
      </p:sp>
      <p:pic>
        <p:nvPicPr>
          <p:cNvPr id="4" name="Afbeelding 3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9DAE5D7A-CAE2-4F44-B00C-E14F7C90A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5372" y="4756786"/>
            <a:ext cx="477862" cy="1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3" r:id="rId2"/>
    <p:sldLayoutId id="2147483748" r:id="rId3"/>
    <p:sldLayoutId id="2147483691" r:id="rId4"/>
    <p:sldLayoutId id="2147483692" r:id="rId5"/>
    <p:sldLayoutId id="2147483752" r:id="rId6"/>
    <p:sldLayoutId id="2147483753" r:id="rId7"/>
  </p:sldLayoutIdLs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00FF"/>
          </a:solidFill>
          <a:latin typeface="Poppins Medium" panose="00000600000000000000" pitchFamily="2" charset="0"/>
          <a:ea typeface="Fira Sans" panose="020B0503050000020004" pitchFamily="34" charset="0"/>
          <a:cs typeface="Poppins Medium" panose="00000600000000000000" pitchFamily="2" charset="0"/>
        </a:defRPr>
      </a:lvl1pPr>
    </p:titleStyle>
    <p:bodyStyle>
      <a:lvl1pPr marL="171448" indent="-171448" algn="l" defTabSz="68579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373E"/>
          </a:solidFill>
          <a:latin typeface="+mj-lt"/>
          <a:ea typeface="Fira Sans" panose="020B0503050000020004" pitchFamily="34" charset="0"/>
          <a:cs typeface="Poppins Light" panose="00000400000000000000" pitchFamily="2" charset="0"/>
        </a:defRPr>
      </a:lvl1pPr>
      <a:lvl2pPr marL="51434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373E"/>
          </a:solidFill>
          <a:latin typeface="+mj-lt"/>
          <a:ea typeface="Fira Sans" panose="020B0503050000020004" pitchFamily="34" charset="0"/>
          <a:cs typeface="Poppins Light" panose="00000400000000000000" pitchFamily="2" charset="0"/>
        </a:defRPr>
      </a:lvl2pPr>
      <a:lvl3pPr marL="85724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373E"/>
          </a:solidFill>
          <a:latin typeface="+mj-lt"/>
          <a:ea typeface="Fira Sans" panose="020B0503050000020004" pitchFamily="34" charset="0"/>
          <a:cs typeface="Poppins Light" panose="00000400000000000000" pitchFamily="2" charset="0"/>
        </a:defRPr>
      </a:lvl3pPr>
      <a:lvl4pPr marL="120013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73E"/>
          </a:solidFill>
          <a:latin typeface="+mj-lt"/>
          <a:ea typeface="Fira Sans" panose="020B0503050000020004" pitchFamily="34" charset="0"/>
          <a:cs typeface="Poppins Light" panose="00000400000000000000" pitchFamily="2" charset="0"/>
        </a:defRPr>
      </a:lvl4pPr>
      <a:lvl5pPr marL="154303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373E"/>
          </a:solidFill>
          <a:latin typeface="+mj-lt"/>
          <a:ea typeface="Fira Sans" panose="020B0503050000020004" pitchFamily="34" charset="0"/>
          <a:cs typeface="Poppins Light" panose="00000400000000000000" pitchFamily="2" charset="0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75708D-A2DE-4E00-BA14-A3573B7E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32" y="273846"/>
            <a:ext cx="294218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Cliquez pour modifier le style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A0106A-8D44-47C9-8302-2BF60CD18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532" y="1408447"/>
            <a:ext cx="5272190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Cliquez pour modifier le style du texte du modèle</a:t>
            </a:r>
          </a:p>
          <a:p>
            <a:pPr lvl="1"/>
            <a:r>
              <a:rPr lang="nl-NL" dirty="0"/>
              <a:t>Deuxième niveau</a:t>
            </a:r>
          </a:p>
          <a:p>
            <a:pPr lvl="2"/>
            <a:r>
              <a:rPr lang="nl-NL" dirty="0"/>
              <a:t>Troisième niveau</a:t>
            </a:r>
          </a:p>
          <a:p>
            <a:pPr lvl="3"/>
            <a:r>
              <a:rPr lang="nl-NL" dirty="0"/>
              <a:t>Quatrième niveau</a:t>
            </a:r>
          </a:p>
          <a:p>
            <a:pPr lvl="4"/>
            <a:r>
              <a:rPr lang="nl-NL" dirty="0"/>
              <a:t>Cinquième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452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74" r:id="rId3"/>
    <p:sldLayoutId id="2147483768" r:id="rId4"/>
    <p:sldLayoutId id="2147483775" r:id="rId5"/>
    <p:sldLayoutId id="2147483769" r:id="rId6"/>
    <p:sldLayoutId id="2147483770" r:id="rId7"/>
    <p:sldLayoutId id="2147483771" r:id="rId8"/>
    <p:sldLayoutId id="2147483772" r:id="rId9"/>
    <p:sldLayoutId id="2147483773" r:id="rId10"/>
  </p:sldLayoutIdLs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rgbClr val="416E8C"/>
          </a:solidFill>
          <a:latin typeface="Konnect Medium" panose="00000600000000000000" pitchFamily="50" charset="0"/>
          <a:ea typeface="Fira Sans" panose="020B0503050000020004" pitchFamily="34" charset="0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90000"/>
        </a:lnSpc>
        <a:spcBef>
          <a:spcPts val="750"/>
        </a:spcBef>
        <a:buSzPct val="80000"/>
        <a:buFont typeface="Lato Light" panose="020F0302020204030203" pitchFamily="34" charset="0"/>
        <a:buChar char="›"/>
        <a:defRPr sz="3000" b="0" kern="1200">
          <a:solidFill>
            <a:srgbClr val="33373E"/>
          </a:solidFill>
          <a:latin typeface="Konnect Light" panose="00000400000000000000" pitchFamily="50" charset="0"/>
          <a:ea typeface="Fira Sans" panose="020B0503050000020004" pitchFamily="34" charset="0"/>
          <a:cs typeface="+mn-cs"/>
        </a:defRPr>
      </a:lvl1pPr>
      <a:lvl2pPr marL="514345" indent="-171448" algn="l" defTabSz="685793" rtl="0" eaLnBrk="1" latinLnBrk="0" hangingPunct="1">
        <a:lnSpc>
          <a:spcPct val="90000"/>
        </a:lnSpc>
        <a:spcBef>
          <a:spcPts val="375"/>
        </a:spcBef>
        <a:buSzPct val="80000"/>
        <a:buFont typeface="Lato Light" panose="020F0302020204030203" pitchFamily="34" charset="0"/>
        <a:buChar char="›"/>
        <a:defRPr sz="2400" b="0" kern="1200">
          <a:solidFill>
            <a:srgbClr val="33373E"/>
          </a:solidFill>
          <a:latin typeface="Konnect Light" panose="00000400000000000000" pitchFamily="50" charset="0"/>
          <a:ea typeface="Fira Sans" panose="020B0503050000020004" pitchFamily="34" charset="0"/>
          <a:cs typeface="+mn-cs"/>
        </a:defRPr>
      </a:lvl2pPr>
      <a:lvl3pPr marL="857241" indent="-171448" algn="l" defTabSz="685793" rtl="0" eaLnBrk="1" latinLnBrk="0" hangingPunct="1">
        <a:lnSpc>
          <a:spcPct val="90000"/>
        </a:lnSpc>
        <a:spcBef>
          <a:spcPts val="375"/>
        </a:spcBef>
        <a:buSzPct val="80000"/>
        <a:buFont typeface="Lato Light" panose="020F0302020204030203" pitchFamily="34" charset="0"/>
        <a:buChar char="›"/>
        <a:defRPr sz="2000" b="0" kern="1200">
          <a:solidFill>
            <a:srgbClr val="33373E"/>
          </a:solidFill>
          <a:latin typeface="Konnect Light" panose="00000400000000000000" pitchFamily="50" charset="0"/>
          <a:ea typeface="Fira Sans" panose="020B0503050000020004" pitchFamily="34" charset="0"/>
          <a:cs typeface="+mn-cs"/>
        </a:defRPr>
      </a:lvl3pPr>
      <a:lvl4pPr marL="1200138" indent="-171448" algn="l" defTabSz="685793" rtl="0" eaLnBrk="1" latinLnBrk="0" hangingPunct="1">
        <a:lnSpc>
          <a:spcPct val="90000"/>
        </a:lnSpc>
        <a:spcBef>
          <a:spcPts val="375"/>
        </a:spcBef>
        <a:buSzPct val="80000"/>
        <a:buFont typeface="Lato Light" panose="020F0302020204030203" pitchFamily="34" charset="0"/>
        <a:buChar char="›"/>
        <a:defRPr sz="1600" b="0" kern="1200">
          <a:solidFill>
            <a:srgbClr val="33373E"/>
          </a:solidFill>
          <a:latin typeface="Konnect Light" panose="00000400000000000000" pitchFamily="50" charset="0"/>
          <a:ea typeface="Fira Sans" panose="020B0503050000020004" pitchFamily="34" charset="0"/>
          <a:cs typeface="+mn-cs"/>
        </a:defRPr>
      </a:lvl4pPr>
      <a:lvl5pPr marL="1543035" indent="-171448" algn="l" defTabSz="685793" rtl="0" eaLnBrk="1" latinLnBrk="0" hangingPunct="1">
        <a:lnSpc>
          <a:spcPct val="90000"/>
        </a:lnSpc>
        <a:spcBef>
          <a:spcPts val="375"/>
        </a:spcBef>
        <a:buSzPct val="80000"/>
        <a:buFont typeface="Lato Light" panose="020F0302020204030203" pitchFamily="34" charset="0"/>
        <a:buChar char="›"/>
        <a:defRPr sz="1200" b="0" kern="1200">
          <a:solidFill>
            <a:srgbClr val="33373E"/>
          </a:solidFill>
          <a:latin typeface="Konnect Light" panose="00000400000000000000" pitchFamily="50" charset="0"/>
          <a:ea typeface="Fira Sans" panose="020B0503050000020004" pitchFamily="34" charset="0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BCD4CD1-3BA0-41A3-8C5D-C076826BF11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20" y="4257744"/>
            <a:ext cx="784860" cy="78486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75708D-A2DE-4E00-BA14-A3573B7EC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Cliquez pour modifier le style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A0106A-8D44-47C9-8302-2BF60CD18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29506"/>
            <a:ext cx="7886700" cy="248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Cliquez pour modifier le style de texte du modèle</a:t>
            </a:r>
          </a:p>
          <a:p>
            <a:pPr lvl="1"/>
            <a:r>
              <a:rPr lang="nl-NL" dirty="0"/>
              <a:t>Deuxième niveau</a:t>
            </a:r>
          </a:p>
          <a:p>
            <a:pPr lvl="2"/>
            <a:r>
              <a:rPr lang="nl-NL" dirty="0"/>
              <a:t>Troisième niveau</a:t>
            </a:r>
          </a:p>
          <a:p>
            <a:pPr lvl="3"/>
            <a:r>
              <a:rPr lang="nl-NL" dirty="0"/>
              <a:t>Quatrième niveau</a:t>
            </a:r>
          </a:p>
          <a:p>
            <a:pPr lvl="4"/>
            <a:r>
              <a:rPr lang="nl-NL" dirty="0"/>
              <a:t>Cinquième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351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698" r:id="rId3"/>
    <p:sldLayoutId id="2147483699" r:id="rId4"/>
    <p:sldLayoutId id="2147483749" r:id="rId5"/>
    <p:sldLayoutId id="2147483750" r:id="rId6"/>
    <p:sldLayoutId id="2147483751" r:id="rId7"/>
  </p:sldLayoutIdLst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E6332A"/>
          </a:solidFill>
          <a:latin typeface="Barlow Condensed" panose="00000506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kern="1200">
          <a:solidFill>
            <a:srgbClr val="33373E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1pPr>
      <a:lvl2pPr marL="51434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kern="1200">
          <a:solidFill>
            <a:srgbClr val="33373E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85724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kern="1200">
          <a:solidFill>
            <a:srgbClr val="33373E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20013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rgbClr val="33373E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154303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kern="1200">
          <a:solidFill>
            <a:srgbClr val="33373E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redhat.com/fr/topics/api/what-are-application-programming-interfaces" TargetMode="Externa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7103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2216"/>
            <a:ext cx="7886700" cy="568771"/>
          </a:xfrm>
        </p:spPr>
        <p:txBody>
          <a:bodyPr/>
          <a:lstStyle/>
          <a:p>
            <a:r>
              <a:rPr lang="nl-NL" sz="2800" b="1" dirty="0"/>
              <a:t>Intégration du </a:t>
            </a:r>
            <a:r>
              <a:rPr lang="nl-NL" sz="2800" b="1" dirty="0" err="1"/>
              <a:t>protocole</a:t>
            </a:r>
            <a:r>
              <a:rPr lang="nl-NL" sz="2800" b="1" dirty="0"/>
              <a:t> ESPA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800"/>
            <a:ext cx="8165493" cy="3619012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Messagerie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standard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ESPA 4.4.4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est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protocole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largement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adopté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la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communication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dans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environnements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soins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santé et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bâtiments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permettant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s'interfacer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avec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large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éventail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plateformes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existantes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spcBef>
                <a:spcPts val="500"/>
              </a:spcBef>
              <a:buNone/>
            </a:pP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Plateformes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connectées</a:t>
            </a:r>
            <a:endParaRPr lang="nl-NL" sz="16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d'appel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infirmier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appels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les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directement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transmises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aux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dans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Centrales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d'alarme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incendie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incendie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immédiatement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d'évacuation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notifications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au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personnel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gestion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technique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bâtiments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liés au HVAC, à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l'éclairage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au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contrôle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d'accès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intégrés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la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logique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chambres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radiomessagerie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DECT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transmises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aux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combinés et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aux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pagers du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personnel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via ESPA</a:t>
            </a: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Interopérabilité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instantanée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Toute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plateforme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prenant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déjà en charge ESPA peut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être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connectée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dès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installation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sans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nécessiter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développement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personnalisé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Prise en charge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d'ESPA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via :</a:t>
            </a:r>
          </a:p>
          <a:p>
            <a:pPr marL="571497" lvl="1" indent="-228600">
              <a:spcBef>
                <a:spcPts val="500"/>
              </a:spcBef>
              <a:buFont typeface="Arial"/>
              <a:buChar char="•"/>
            </a:pPr>
            <a:r>
              <a:rPr lang="nl-NL" sz="15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RS232</a:t>
            </a:r>
          </a:p>
          <a:p>
            <a:pPr marL="571497" lvl="1" indent="-228600">
              <a:spcBef>
                <a:spcPts val="500"/>
              </a:spcBef>
              <a:buFont typeface="Arial"/>
              <a:buChar char="•"/>
            </a:pPr>
            <a:r>
              <a:rPr lang="nl-NL" sz="15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Serveur</a:t>
            </a:r>
            <a:r>
              <a:rPr lang="nl-NL" sz="15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IP</a:t>
            </a:r>
          </a:p>
          <a:p>
            <a:pPr marL="571497" lvl="1" indent="-228600">
              <a:spcBef>
                <a:spcPts val="500"/>
              </a:spcBef>
              <a:buFont typeface="Arial"/>
              <a:buChar char="•"/>
            </a:pPr>
            <a:r>
              <a:rPr lang="nl-NL" sz="15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Interactions</a:t>
            </a:r>
            <a:r>
              <a:rPr lang="nl-NL" sz="15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5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avec</a:t>
            </a:r>
            <a:r>
              <a:rPr lang="nl-NL" sz="15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5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5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client IP</a:t>
            </a:r>
          </a:p>
        </p:txBody>
      </p:sp>
    </p:spTree>
    <p:extLst>
      <p:ext uri="{BB962C8B-B14F-4D97-AF65-F5344CB8AC3E}">
        <p14:creationId xmlns:p14="http://schemas.microsoft.com/office/powerpoint/2010/main" val="23682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7103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39" y="274319"/>
            <a:ext cx="3493184" cy="599803"/>
          </a:xfrm>
        </p:spPr>
        <p:txBody>
          <a:bodyPr/>
          <a:lstStyle/>
          <a:p>
            <a:r>
              <a:rPr lang="nl-NL" sz="2800" b="1" dirty="0" err="1"/>
              <a:t>Téléphonie</a:t>
            </a:r>
            <a:r>
              <a:rPr lang="nl-NL" sz="2800" b="1" dirty="0"/>
              <a:t> SIP </a:t>
            </a:r>
            <a:r>
              <a:rPr lang="nl-NL" sz="2800" b="1" dirty="0" err="1"/>
              <a:t>intégrée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11" y="1086490"/>
            <a:ext cx="6125232" cy="3858303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Prise en charge native du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protocole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SIP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intègre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téléphonie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utilisant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protocole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SIP,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permet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connecter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n'importe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quel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PBX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infrastructure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téléphonique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compatible SIP</a:t>
            </a:r>
          </a:p>
          <a:p>
            <a:pPr marL="0" indent="0">
              <a:spcBef>
                <a:spcPts val="500"/>
              </a:spcBef>
              <a:buNone/>
            </a:pP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Appels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entrants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déclenchement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par appel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intervenants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externes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composent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numéro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d'alarme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dédié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activer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salle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(par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exemple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urgence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isolement,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restriction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visiteurs)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services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peuvent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appeler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définir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salles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sans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avoir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besoin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d'une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interface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lvl="1" indent="0">
              <a:spcBef>
                <a:spcPts val="200"/>
              </a:spcBef>
              <a:buNone/>
            </a:pP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Sortants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–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appelle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personnel</a:t>
            </a:r>
            <a:endParaRPr lang="nl-NL" sz="16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peut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appeler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automatiquement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employés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lorsque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critiques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déclenchés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garantissant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ainsi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notification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vocale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immédiate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chaînes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d'escalade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peuvent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être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configurées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afin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que les appels sans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réponse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soient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transférés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au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prochain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membre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du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personnel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disponible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lvl="1" indent="0">
              <a:spcBef>
                <a:spcPts val="200"/>
              </a:spcBef>
              <a:buNone/>
            </a:pP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Aucun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matériel supplémentaire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Utilise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la liaison SIP et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téléphonique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existants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l'hôpital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s'enregistre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comme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terminal SIP standard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82F73-9013-337E-6D5A-A34C42612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72" y="688843"/>
            <a:ext cx="2445172" cy="16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2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7103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4899"/>
            <a:ext cx="7886700" cy="994172"/>
          </a:xfrm>
        </p:spPr>
        <p:txBody>
          <a:bodyPr/>
          <a:lstStyle/>
          <a:p>
            <a:r>
              <a:rPr lang="nl-NL" sz="2800" b="1" dirty="0" err="1"/>
              <a:t>Serveur</a:t>
            </a:r>
            <a:r>
              <a:rPr lang="nl-NL" sz="2800" b="1" dirty="0"/>
              <a:t> de </a:t>
            </a:r>
            <a:r>
              <a:rPr lang="nl-NL" sz="2800" b="1" dirty="0" err="1"/>
              <a:t>messagerie</a:t>
            </a:r>
            <a:r>
              <a:rPr lang="nl-NL" sz="2800" b="1" dirty="0"/>
              <a:t> SMTP </a:t>
            </a:r>
            <a:r>
              <a:rPr lang="nl-NL" sz="2800" b="1" dirty="0" err="1"/>
              <a:t>intégré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188720"/>
            <a:ext cx="6604781" cy="3530991"/>
          </a:xfrm>
        </p:spPr>
        <p:txBody>
          <a:bodyPr>
            <a:normAutofit lnSpcReduction="10000"/>
          </a:bodyPr>
          <a:lstStyle/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/>
              <a:t>Serveur</a:t>
            </a:r>
            <a:r>
              <a:rPr lang="nl-NL" sz="1600" b="1" dirty="0"/>
              <a:t> SMTP </a:t>
            </a:r>
            <a:r>
              <a:rPr lang="nl-NL" sz="1600" b="1" dirty="0" err="1"/>
              <a:t>intégré</a:t>
            </a:r>
            <a:r>
              <a:rPr lang="nl-NL" sz="1600" b="1" dirty="0"/>
              <a:t> </a:t>
            </a:r>
            <a:r>
              <a:rPr lang="nl-NL" sz="1600" dirty="0"/>
              <a:t>– </a:t>
            </a:r>
            <a:r>
              <a:rPr lang="nl-NL" sz="1600" dirty="0" err="1"/>
              <a:t>LynX</a:t>
            </a:r>
            <a:r>
              <a:rPr lang="nl-NL" sz="1600" dirty="0"/>
              <a:t> </a:t>
            </a:r>
            <a:r>
              <a:rPr lang="nl-NL" sz="1600" dirty="0" err="1"/>
              <a:t>dispose</a:t>
            </a:r>
            <a:r>
              <a:rPr lang="nl-NL" sz="1600" dirty="0"/>
              <a:t> </a:t>
            </a:r>
            <a:r>
              <a:rPr lang="nl-NL" sz="1600" dirty="0" err="1"/>
              <a:t>d'un</a:t>
            </a:r>
            <a:r>
              <a:rPr lang="nl-NL" sz="1600" dirty="0"/>
              <a:t> </a:t>
            </a:r>
            <a:r>
              <a:rPr lang="nl-NL" sz="1600" dirty="0" err="1"/>
              <a:t>serveur</a:t>
            </a:r>
            <a:r>
              <a:rPr lang="nl-NL" sz="1600" dirty="0"/>
              <a:t> de </a:t>
            </a:r>
            <a:r>
              <a:rPr lang="nl-NL" sz="1600" dirty="0" err="1"/>
              <a:t>messagerie</a:t>
            </a:r>
            <a:r>
              <a:rPr lang="nl-NL" sz="1600" dirty="0"/>
              <a:t> </a:t>
            </a:r>
            <a:r>
              <a:rPr lang="nl-NL" sz="1600" dirty="0" err="1"/>
              <a:t>intégré</a:t>
            </a:r>
            <a:r>
              <a:rPr lang="nl-NL" sz="1600" dirty="0"/>
              <a:t> </a:t>
            </a:r>
            <a:r>
              <a:rPr lang="nl-NL" sz="1600" dirty="0" err="1"/>
              <a:t>capable</a:t>
            </a:r>
            <a:r>
              <a:rPr lang="nl-NL" sz="1600" dirty="0"/>
              <a:t> </a:t>
            </a:r>
            <a:r>
              <a:rPr lang="nl-NL" sz="1600" dirty="0" err="1"/>
              <a:t>d'envoyer</a:t>
            </a:r>
            <a:r>
              <a:rPr lang="nl-NL" sz="1600" dirty="0"/>
              <a:t> et de </a:t>
            </a:r>
            <a:r>
              <a:rPr lang="nl-NL" sz="1600" dirty="0" err="1"/>
              <a:t>recevoir</a:t>
            </a:r>
            <a:r>
              <a:rPr lang="nl-NL" sz="1600" dirty="0"/>
              <a:t> des e-mails, </a:t>
            </a:r>
            <a:r>
              <a:rPr lang="nl-NL" sz="1600" dirty="0" err="1"/>
              <a:t>ajoutant</a:t>
            </a:r>
            <a:r>
              <a:rPr lang="nl-NL" sz="1600" dirty="0"/>
              <a:t> </a:t>
            </a:r>
            <a:r>
              <a:rPr lang="nl-NL" sz="1600" dirty="0" err="1"/>
              <a:t>ainsi</a:t>
            </a:r>
            <a:r>
              <a:rPr lang="nl-NL" sz="1600" dirty="0"/>
              <a:t> la </a:t>
            </a:r>
            <a:r>
              <a:rPr lang="nl-NL" sz="1600" dirty="0" err="1"/>
              <a:t>messagerie</a:t>
            </a:r>
            <a:r>
              <a:rPr lang="nl-NL" sz="1600" dirty="0"/>
              <a:t> </a:t>
            </a:r>
            <a:r>
              <a:rPr lang="nl-NL" sz="1600" dirty="0" err="1"/>
              <a:t>électronique</a:t>
            </a:r>
            <a:r>
              <a:rPr lang="nl-NL" sz="1600" dirty="0"/>
              <a:t> comme </a:t>
            </a:r>
            <a:r>
              <a:rPr lang="nl-NL" sz="1600" dirty="0" err="1"/>
              <a:t>canal</a:t>
            </a:r>
            <a:r>
              <a:rPr lang="nl-NL" sz="1600" dirty="0"/>
              <a:t> </a:t>
            </a:r>
            <a:r>
              <a:rPr lang="nl-NL" sz="1600" dirty="0" err="1"/>
              <a:t>d'intégration</a:t>
            </a:r>
            <a:r>
              <a:rPr lang="nl-NL" sz="1600" dirty="0"/>
              <a:t> à part </a:t>
            </a:r>
            <a:r>
              <a:rPr lang="nl-NL" sz="1600" dirty="0" err="1"/>
              <a:t>entière</a:t>
            </a:r>
            <a:endParaRPr lang="nl-NL" sz="1600" dirty="0"/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/>
              <a:t>Entrant</a:t>
            </a:r>
            <a:r>
              <a:rPr lang="nl-NL" sz="1600" b="1" dirty="0"/>
              <a:t> – les e-mails </a:t>
            </a:r>
            <a:r>
              <a:rPr lang="nl-NL" sz="1600" b="1" dirty="0" err="1"/>
              <a:t>déclenchent</a:t>
            </a:r>
            <a:r>
              <a:rPr lang="nl-NL" sz="1600" b="1" dirty="0"/>
              <a:t> des </a:t>
            </a:r>
            <a:r>
              <a:rPr lang="nl-NL" sz="1600" b="1" dirty="0" err="1"/>
              <a:t>états</a:t>
            </a:r>
            <a:endParaRPr lang="nl-NL" sz="1600" b="1" dirty="0"/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/>
              <a:t>Les </a:t>
            </a:r>
            <a:r>
              <a:rPr lang="nl-NL" sz="1400" dirty="0" err="1"/>
              <a:t>systèmes</a:t>
            </a:r>
            <a:r>
              <a:rPr lang="nl-NL" sz="1400" dirty="0"/>
              <a:t> </a:t>
            </a:r>
            <a:r>
              <a:rPr lang="nl-NL" sz="1400" dirty="0" err="1"/>
              <a:t>externes</a:t>
            </a:r>
            <a:r>
              <a:rPr lang="nl-NL" sz="1400" dirty="0"/>
              <a:t> </a:t>
            </a:r>
            <a:r>
              <a:rPr lang="nl-NL" sz="1400" dirty="0" err="1"/>
              <a:t>envoient</a:t>
            </a:r>
            <a:r>
              <a:rPr lang="nl-NL" sz="1400" dirty="0"/>
              <a:t> </a:t>
            </a:r>
            <a:r>
              <a:rPr lang="nl-NL" sz="1400" dirty="0" err="1"/>
              <a:t>un</a:t>
            </a:r>
            <a:r>
              <a:rPr lang="nl-NL" sz="1400" dirty="0"/>
              <a:t> e-mail à </a:t>
            </a:r>
            <a:r>
              <a:rPr lang="nl-NL" sz="1400" dirty="0" err="1"/>
              <a:t>LynX</a:t>
            </a:r>
            <a:r>
              <a:rPr lang="nl-NL" sz="1400" dirty="0"/>
              <a:t> pour </a:t>
            </a:r>
            <a:r>
              <a:rPr lang="nl-NL" sz="1400" dirty="0" err="1"/>
              <a:t>définir</a:t>
            </a:r>
            <a:r>
              <a:rPr lang="nl-NL" sz="1400" dirty="0"/>
              <a:t> </a:t>
            </a:r>
            <a:r>
              <a:rPr lang="nl-NL" sz="1400" dirty="0" err="1"/>
              <a:t>ou</a:t>
            </a:r>
            <a:r>
              <a:rPr lang="nl-NL" sz="1400" dirty="0"/>
              <a:t> supprimer </a:t>
            </a:r>
            <a:r>
              <a:rPr lang="nl-NL" sz="1400" dirty="0" err="1"/>
              <a:t>un</a:t>
            </a:r>
            <a:r>
              <a:rPr lang="nl-NL" sz="1400" dirty="0"/>
              <a:t> </a:t>
            </a:r>
            <a:r>
              <a:rPr lang="nl-NL" sz="1400" dirty="0" err="1"/>
              <a:t>état</a:t>
            </a:r>
            <a:r>
              <a:rPr lang="nl-NL" sz="1400" dirty="0"/>
              <a:t> de </a:t>
            </a:r>
            <a:r>
              <a:rPr lang="nl-NL" sz="1400" dirty="0" err="1"/>
              <a:t>salle</a:t>
            </a:r>
            <a:r>
              <a:rPr lang="nl-NL" sz="1400" dirty="0"/>
              <a:t> (par </a:t>
            </a:r>
            <a:r>
              <a:rPr lang="nl-NL" sz="1400" dirty="0" err="1"/>
              <a:t>exemple</a:t>
            </a:r>
            <a:r>
              <a:rPr lang="nl-NL" sz="1400" dirty="0"/>
              <a:t>, </a:t>
            </a:r>
            <a:r>
              <a:rPr lang="nl-NL" sz="1400" dirty="0" err="1"/>
              <a:t>résultats</a:t>
            </a:r>
            <a:r>
              <a:rPr lang="nl-NL" sz="1400" dirty="0"/>
              <a:t> de </a:t>
            </a:r>
            <a:r>
              <a:rPr lang="nl-NL" sz="1400" dirty="0" err="1"/>
              <a:t>laboratoire</a:t>
            </a:r>
            <a:r>
              <a:rPr lang="nl-NL" sz="1400" dirty="0"/>
              <a:t> </a:t>
            </a:r>
            <a:r>
              <a:rPr lang="nl-NL" sz="1400" dirty="0" err="1"/>
              <a:t>prêts</a:t>
            </a:r>
            <a:r>
              <a:rPr lang="nl-NL" sz="1400" dirty="0"/>
              <a:t>, </a:t>
            </a:r>
            <a:r>
              <a:rPr lang="nl-NL" sz="1400" dirty="0" err="1"/>
              <a:t>demande</a:t>
            </a:r>
            <a:r>
              <a:rPr lang="nl-NL" sz="1400" dirty="0"/>
              <a:t> de maintenance)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/>
              <a:t>Toute</a:t>
            </a:r>
            <a:r>
              <a:rPr lang="nl-NL" sz="1400" dirty="0"/>
              <a:t> </a:t>
            </a:r>
            <a:r>
              <a:rPr lang="nl-NL" sz="1400" dirty="0" err="1"/>
              <a:t>plateforme</a:t>
            </a:r>
            <a:r>
              <a:rPr lang="nl-NL" sz="1400" dirty="0"/>
              <a:t> </a:t>
            </a:r>
            <a:r>
              <a:rPr lang="nl-NL" sz="1400" dirty="0" err="1"/>
              <a:t>capable</a:t>
            </a:r>
            <a:r>
              <a:rPr lang="nl-NL" sz="1400" dirty="0"/>
              <a:t> </a:t>
            </a:r>
            <a:r>
              <a:rPr lang="nl-NL" sz="1400" dirty="0" err="1"/>
              <a:t>d'envoyer</a:t>
            </a:r>
            <a:r>
              <a:rPr lang="nl-NL" sz="1400" dirty="0"/>
              <a:t> des e-mails peut </a:t>
            </a:r>
            <a:r>
              <a:rPr lang="nl-NL" sz="1400" dirty="0" err="1"/>
              <a:t>interagir</a:t>
            </a:r>
            <a:r>
              <a:rPr lang="nl-NL" sz="1400" dirty="0"/>
              <a:t> </a:t>
            </a:r>
            <a:r>
              <a:rPr lang="nl-NL" sz="1400" dirty="0" err="1"/>
              <a:t>avec</a:t>
            </a:r>
            <a:r>
              <a:rPr lang="nl-NL" sz="1400" dirty="0"/>
              <a:t> </a:t>
            </a:r>
            <a:r>
              <a:rPr lang="nl-NL" sz="1400" dirty="0" err="1"/>
              <a:t>LynX</a:t>
            </a:r>
            <a:r>
              <a:rPr lang="nl-NL" sz="1400" dirty="0"/>
              <a:t> sans </a:t>
            </a:r>
            <a:r>
              <a:rPr lang="nl-NL" sz="1400" dirty="0" err="1"/>
              <a:t>développement</a:t>
            </a:r>
            <a:r>
              <a:rPr lang="nl-NL" sz="1400" dirty="0"/>
              <a:t> </a:t>
            </a:r>
            <a:r>
              <a:rPr lang="nl-NL" sz="1400" dirty="0" err="1"/>
              <a:t>d'API</a:t>
            </a:r>
            <a:endParaRPr lang="nl-NL" sz="1400" dirty="0"/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/>
              <a:t>Sortant</a:t>
            </a:r>
            <a:r>
              <a:rPr lang="nl-NL" sz="1600" b="1" dirty="0"/>
              <a:t> – </a:t>
            </a:r>
            <a:r>
              <a:rPr lang="nl-NL" sz="1600" b="1" dirty="0" err="1"/>
              <a:t>LynX</a:t>
            </a:r>
            <a:r>
              <a:rPr lang="nl-NL" sz="1600" b="1" dirty="0"/>
              <a:t> </a:t>
            </a:r>
            <a:r>
              <a:rPr lang="nl-NL" sz="1600" b="1" dirty="0" err="1"/>
              <a:t>envoie</a:t>
            </a:r>
            <a:r>
              <a:rPr lang="nl-NL" sz="1600" b="1" dirty="0"/>
              <a:t> des </a:t>
            </a:r>
            <a:r>
              <a:rPr lang="nl-NL" sz="1600" b="1" dirty="0" err="1"/>
              <a:t>notifications</a:t>
            </a:r>
            <a:endParaRPr lang="nl-NL" sz="1600" b="1" dirty="0"/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/>
              <a:t>Les </a:t>
            </a:r>
            <a:r>
              <a:rPr lang="nl-NL" sz="1400" dirty="0" err="1"/>
              <a:t>changements</a:t>
            </a:r>
            <a:r>
              <a:rPr lang="nl-NL" sz="1400" dirty="0"/>
              <a:t> </a:t>
            </a:r>
            <a:r>
              <a:rPr lang="nl-NL" sz="1400" dirty="0" err="1"/>
              <a:t>d'état</a:t>
            </a:r>
            <a:r>
              <a:rPr lang="nl-NL" sz="1400" dirty="0"/>
              <a:t> </a:t>
            </a:r>
            <a:r>
              <a:rPr lang="nl-NL" sz="1400" dirty="0" err="1"/>
              <a:t>peuvent</a:t>
            </a:r>
            <a:r>
              <a:rPr lang="nl-NL" sz="1400" dirty="0"/>
              <a:t> </a:t>
            </a:r>
            <a:r>
              <a:rPr lang="nl-NL" sz="1400" dirty="0" err="1"/>
              <a:t>déclencher</a:t>
            </a:r>
            <a:r>
              <a:rPr lang="nl-NL" sz="1400" dirty="0"/>
              <a:t> des </a:t>
            </a:r>
            <a:r>
              <a:rPr lang="nl-NL" sz="1400" dirty="0" err="1"/>
              <a:t>alertes</a:t>
            </a:r>
            <a:r>
              <a:rPr lang="nl-NL" sz="1400" dirty="0"/>
              <a:t> par e-mail à </a:t>
            </a:r>
            <a:r>
              <a:rPr lang="nl-NL" sz="1400" dirty="0" err="1"/>
              <a:t>l'intention</a:t>
            </a:r>
            <a:r>
              <a:rPr lang="nl-NL" sz="1400" dirty="0"/>
              <a:t> du </a:t>
            </a:r>
            <a:r>
              <a:rPr lang="nl-NL" sz="1400" dirty="0" err="1"/>
              <a:t>personnel</a:t>
            </a:r>
            <a:r>
              <a:rPr lang="nl-NL" sz="1400" dirty="0"/>
              <a:t>, de la </a:t>
            </a:r>
            <a:r>
              <a:rPr lang="nl-NL" sz="1400" dirty="0" err="1"/>
              <a:t>direction</a:t>
            </a:r>
            <a:r>
              <a:rPr lang="nl-NL" sz="1400" dirty="0"/>
              <a:t> </a:t>
            </a:r>
            <a:r>
              <a:rPr lang="nl-NL" sz="1400" dirty="0" err="1"/>
              <a:t>ou</a:t>
            </a:r>
            <a:r>
              <a:rPr lang="nl-NL" sz="1400" dirty="0"/>
              <a:t> de </a:t>
            </a:r>
            <a:r>
              <a:rPr lang="nl-NL" sz="1400" dirty="0" err="1"/>
              <a:t>parties</a:t>
            </a:r>
            <a:r>
              <a:rPr lang="nl-NL" sz="1400" dirty="0"/>
              <a:t> </a:t>
            </a:r>
            <a:r>
              <a:rPr lang="nl-NL" sz="1400" dirty="0" err="1"/>
              <a:t>externes</a:t>
            </a:r>
            <a:endParaRPr lang="nl-NL" sz="1400" dirty="0"/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/>
              <a:t>Utile</a:t>
            </a:r>
            <a:r>
              <a:rPr lang="nl-NL" sz="1400" dirty="0"/>
              <a:t> pour </a:t>
            </a:r>
            <a:r>
              <a:rPr lang="nl-NL" sz="1400" dirty="0" err="1"/>
              <a:t>l'escalade</a:t>
            </a:r>
            <a:r>
              <a:rPr lang="nl-NL" sz="1400" dirty="0"/>
              <a:t> et la </a:t>
            </a:r>
            <a:r>
              <a:rPr lang="nl-NL" sz="1400" dirty="0" err="1"/>
              <a:t>notification</a:t>
            </a:r>
            <a:r>
              <a:rPr lang="nl-NL" sz="1400" dirty="0"/>
              <a:t> des équipes de garde en </a:t>
            </a:r>
            <a:r>
              <a:rPr lang="nl-NL" sz="1400" dirty="0" err="1"/>
              <a:t>dehors</a:t>
            </a:r>
            <a:r>
              <a:rPr lang="nl-NL" sz="1400" dirty="0"/>
              <a:t> du </a:t>
            </a:r>
            <a:r>
              <a:rPr lang="nl-NL" sz="1400" dirty="0" err="1"/>
              <a:t>réseau</a:t>
            </a:r>
            <a:r>
              <a:rPr lang="nl-NL" sz="1400" dirty="0"/>
              <a:t> hospitalier</a:t>
            </a: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/>
              <a:t>Intégration </a:t>
            </a:r>
            <a:r>
              <a:rPr lang="nl-NL" sz="1600" b="1" dirty="0" err="1"/>
              <a:t>facile</a:t>
            </a:r>
            <a:r>
              <a:rPr lang="nl-NL" sz="1600" b="1" dirty="0"/>
              <a:t> </a:t>
            </a:r>
            <a:r>
              <a:rPr lang="nl-NL" sz="1600" dirty="0"/>
              <a:t>– </a:t>
            </a:r>
            <a:r>
              <a:rPr lang="nl-NL" sz="1600" dirty="0" err="1"/>
              <a:t>L'e</a:t>
            </a:r>
            <a:r>
              <a:rPr lang="nl-NL" sz="1600" dirty="0"/>
              <a:t>-mail </a:t>
            </a:r>
            <a:r>
              <a:rPr lang="nl-NL" sz="1600" dirty="0" err="1"/>
              <a:t>est</a:t>
            </a:r>
            <a:r>
              <a:rPr lang="nl-NL" sz="1600" dirty="0"/>
              <a:t> </a:t>
            </a:r>
            <a:r>
              <a:rPr lang="nl-NL" sz="1600" dirty="0" err="1"/>
              <a:t>universellement</a:t>
            </a:r>
            <a:r>
              <a:rPr lang="nl-NL" sz="1600" dirty="0"/>
              <a:t> </a:t>
            </a:r>
            <a:r>
              <a:rPr lang="nl-NL" sz="1600" dirty="0" err="1"/>
              <a:t>pris</a:t>
            </a:r>
            <a:r>
              <a:rPr lang="nl-NL" sz="1600" dirty="0"/>
              <a:t> en charge, </a:t>
            </a:r>
            <a:r>
              <a:rPr lang="nl-NL" sz="1600" dirty="0" err="1"/>
              <a:t>ce</a:t>
            </a:r>
            <a:r>
              <a:rPr lang="nl-NL" sz="1600" dirty="0"/>
              <a:t> </a:t>
            </a:r>
            <a:r>
              <a:rPr lang="nl-NL" sz="1600" dirty="0" err="1"/>
              <a:t>qui</a:t>
            </a:r>
            <a:r>
              <a:rPr lang="nl-NL" sz="1600" dirty="0"/>
              <a:t> en fait </a:t>
            </a:r>
            <a:r>
              <a:rPr lang="nl-NL" sz="1600" dirty="0" err="1"/>
              <a:t>le</a:t>
            </a:r>
            <a:r>
              <a:rPr lang="nl-NL" sz="1600" dirty="0"/>
              <a:t> </a:t>
            </a:r>
            <a:r>
              <a:rPr lang="nl-NL" sz="1600" dirty="0" err="1"/>
              <a:t>moyen</a:t>
            </a:r>
            <a:r>
              <a:rPr lang="nl-NL" sz="1600" dirty="0"/>
              <a:t> </a:t>
            </a:r>
            <a:r>
              <a:rPr lang="nl-NL" sz="1600" dirty="0" err="1"/>
              <a:t>le</a:t>
            </a:r>
            <a:r>
              <a:rPr lang="nl-NL" sz="1600" dirty="0"/>
              <a:t> plus </a:t>
            </a:r>
            <a:r>
              <a:rPr lang="nl-NL" sz="1600" dirty="0" err="1"/>
              <a:t>simple</a:t>
            </a:r>
            <a:r>
              <a:rPr lang="nl-NL" sz="1600" dirty="0"/>
              <a:t> pour les </a:t>
            </a:r>
            <a:r>
              <a:rPr lang="nl-NL" sz="1600" dirty="0" err="1"/>
              <a:t>systèmes</a:t>
            </a:r>
            <a:r>
              <a:rPr lang="nl-NL" sz="1600" dirty="0"/>
              <a:t> </a:t>
            </a:r>
            <a:r>
              <a:rPr lang="nl-NL" sz="1600" dirty="0" err="1"/>
              <a:t>existants</a:t>
            </a:r>
            <a:r>
              <a:rPr lang="nl-NL" sz="1600" dirty="0"/>
              <a:t> </a:t>
            </a:r>
            <a:r>
              <a:rPr lang="nl-NL" sz="1600" dirty="0" err="1"/>
              <a:t>ou</a:t>
            </a:r>
            <a:r>
              <a:rPr lang="nl-NL" sz="1600" dirty="0"/>
              <a:t> les </a:t>
            </a:r>
            <a:r>
              <a:rPr lang="nl-NL" sz="1600" dirty="0" err="1"/>
              <a:t>utilisateurs</a:t>
            </a:r>
            <a:r>
              <a:rPr lang="nl-NL" sz="1600" dirty="0"/>
              <a:t> non </a:t>
            </a:r>
            <a:r>
              <a:rPr lang="nl-NL" sz="1600" dirty="0" err="1"/>
              <a:t>techniciens</a:t>
            </a:r>
            <a:r>
              <a:rPr lang="nl-NL" sz="1600" dirty="0"/>
              <a:t> </a:t>
            </a:r>
            <a:r>
              <a:rPr lang="nl-NL" sz="1600" dirty="0" err="1"/>
              <a:t>d'interagir</a:t>
            </a:r>
            <a:r>
              <a:rPr lang="nl-NL" sz="1600" dirty="0"/>
              <a:t> </a:t>
            </a:r>
            <a:r>
              <a:rPr lang="nl-NL" sz="1600" dirty="0" err="1"/>
              <a:t>avec</a:t>
            </a:r>
            <a:r>
              <a:rPr lang="nl-NL" sz="1600" dirty="0"/>
              <a:t> </a:t>
            </a:r>
            <a:r>
              <a:rPr lang="nl-NL" sz="1600" dirty="0" err="1"/>
              <a:t>LynX</a:t>
            </a:r>
            <a:endParaRPr lang="nl-NL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CE4BB-1C7A-AF2A-5AC4-4CAA5A2B9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/>
          <a:stretch>
            <a:fillRect/>
          </a:stretch>
        </p:blipFill>
        <p:spPr>
          <a:xfrm>
            <a:off x="218050" y="2013605"/>
            <a:ext cx="2124222" cy="16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7103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01E61670-51E9-84AA-335D-EBF936C2A15B}"/>
              </a:ext>
            </a:extLst>
          </p:cNvPr>
          <p:cNvSpPr txBox="1">
            <a:spLocks/>
          </p:cNvSpPr>
          <p:nvPr/>
        </p:nvSpPr>
        <p:spPr>
          <a:xfrm>
            <a:off x="628650" y="1329506"/>
            <a:ext cx="7886700" cy="2484488"/>
          </a:xfrm>
          <a:prstGeom prst="rect">
            <a:avLst/>
          </a:prstGeom>
        </p:spPr>
        <p:txBody>
          <a:bodyPr>
            <a:normAutofit/>
          </a:bodyPr>
          <a:lstStyle>
            <a:lvl1pPr marL="171448" indent="-171448" algn="l" defTabSz="68579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rgbClr val="3337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514345" indent="-171448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3337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857241" indent="-171448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rgbClr val="3337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200138" indent="-171448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3337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543035" indent="-171448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33373E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1885931" indent="-171448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28" indent="-171448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24" indent="-171448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21" indent="-171448" algn="l" defTabSz="68579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Créez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votre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propre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interface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utilisateur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dans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endParaRPr lang="nl-NL" sz="1600" b="1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Définissez</a:t>
            </a:r>
            <a:r>
              <a:rPr lang="nl-NL" sz="16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les actions à </a:t>
            </a: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effectuer</a:t>
            </a:r>
            <a:r>
              <a:rPr lang="nl-NL" sz="16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lorsque</a:t>
            </a:r>
            <a:r>
              <a:rPr lang="nl-NL" sz="16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vous</a:t>
            </a:r>
            <a:r>
              <a:rPr lang="nl-NL" sz="16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appuyez</a:t>
            </a:r>
            <a:r>
              <a:rPr lang="nl-NL" sz="16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sur</a:t>
            </a:r>
            <a:r>
              <a:rPr lang="nl-NL" sz="16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les </a:t>
            </a: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boutons</a:t>
            </a:r>
            <a:r>
              <a:rPr lang="nl-NL" sz="16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d'un</a:t>
            </a:r>
            <a:r>
              <a:rPr lang="nl-NL" sz="16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écran</a:t>
            </a:r>
            <a:endParaRPr lang="nl-NL" sz="1600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Associez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les actions à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l'activation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la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désactivation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d'états</a:t>
            </a:r>
            <a:endParaRPr lang="nl-NL" sz="1600" b="1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Réagissez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l'activation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à la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désactivation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6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  <a:endParaRPr lang="nl-NL" sz="1600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Exemples</a:t>
            </a:r>
            <a:endParaRPr lang="nl-NL" sz="1600" b="1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</a:t>
            </a:r>
            <a:r>
              <a:rPr lang="nl-NL" sz="14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médecin</a:t>
            </a:r>
            <a:r>
              <a:rPr lang="nl-NL" sz="14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est</a:t>
            </a:r>
            <a:r>
              <a:rPr lang="nl-NL" sz="14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présent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La procédure </a:t>
            </a:r>
            <a:r>
              <a:rPr lang="nl-NL" sz="14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d'urgence</a:t>
            </a:r>
            <a:r>
              <a:rPr lang="nl-NL" sz="14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interne </a:t>
            </a:r>
            <a:r>
              <a:rPr lang="nl-NL" sz="14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est</a:t>
            </a:r>
            <a:r>
              <a:rPr lang="nl-NL" sz="1400" b="1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b="1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lancée</a:t>
            </a:r>
            <a:endParaRPr lang="nl-NL" sz="1400" b="1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Activer</a:t>
            </a:r>
            <a:r>
              <a:rPr lang="nl-NL" sz="14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4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alarme</a:t>
            </a:r>
            <a:r>
              <a:rPr lang="nl-NL" sz="14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catastrophe</a:t>
            </a:r>
            <a:r>
              <a:rPr lang="nl-NL" sz="14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400" dirty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sinistre</a:t>
            </a:r>
            <a:endParaRPr lang="nl-NL" sz="1400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lvl="1" indent="0">
              <a:spcBef>
                <a:spcPts val="200"/>
              </a:spcBef>
              <a:buNone/>
            </a:pPr>
            <a:endParaRPr lang="nl-NL" sz="1400" b="1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F535A74-CAA7-D018-4090-77B26176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426246"/>
            <a:ext cx="7886700" cy="994172"/>
          </a:xfrm>
        </p:spPr>
        <p:txBody>
          <a:bodyPr/>
          <a:lstStyle/>
          <a:p>
            <a:r>
              <a:rPr lang="nl-NL" sz="2800" b="1"/>
              <a:t>Affichages </a:t>
            </a:r>
            <a:r>
              <a:rPr lang="nl-NL" sz="2800" b="1" err="1"/>
              <a:t>LynX</a:t>
            </a:r>
          </a:p>
        </p:txBody>
      </p:sp>
      <p:pic>
        <p:nvPicPr>
          <p:cNvPr id="3" name="Picture 2" descr="Le rôle de l'informatique clinique dans les soins de santé actuels - IHT  Bioscan">
            <a:extLst>
              <a:ext uri="{FF2B5EF4-FFF2-40B4-BE49-F238E27FC236}">
                <a16:creationId xmlns:a16="http://schemas.microsoft.com/office/drawing/2014/main" id="{A7196509-5745-BCAA-9318-E348BF9E6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989" y="2778369"/>
            <a:ext cx="3040393" cy="214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5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Module </a:t>
            </a:r>
            <a:r>
              <a:rPr lang="nl-NL" sz="2800" b="1" dirty="0" err="1"/>
              <a:t>d'intégration</a:t>
            </a:r>
            <a:r>
              <a:rPr lang="nl-NL" sz="2800" b="1" dirty="0"/>
              <a:t> HL7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329505"/>
            <a:ext cx="8721969" cy="3678593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Messagerie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HL7 v2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intégrée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prend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en charge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nativement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protocole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HL7,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permettant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communication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fluide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avec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appareils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médicaux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hospitaliers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Connectivité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universelle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appareils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Se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connecte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tout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appareil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compatible HL7 :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moniteurs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surveillance,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pompes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perfusion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Alaris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Philips,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Mindray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etc.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Mises à jour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en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temps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réel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messages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HL7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transitions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dans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Serveur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LynX,avec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changement du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statut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telles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que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d'alarme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changements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du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Routage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infirmières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HL7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critiques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automatiquement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transmis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sous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forme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d’alarmes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l’infirmière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désignée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l’écosystème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Architecture plug-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and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-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play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Aucun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middleware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personnalisé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n'est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nécessaire ;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appareils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s'enregistrent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via HL7 et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participent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immédiatement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la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logique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la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5AC6E1-531C-D9EF-C4B5-F4FECF84A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7" b="32415"/>
          <a:stretch>
            <a:fillRect/>
          </a:stretch>
        </p:blipFill>
        <p:spPr>
          <a:xfrm>
            <a:off x="5839557" y="212358"/>
            <a:ext cx="2298603" cy="82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9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60" y="195860"/>
            <a:ext cx="7886700" cy="582467"/>
          </a:xfrm>
        </p:spPr>
        <p:txBody>
          <a:bodyPr/>
          <a:lstStyle/>
          <a:p>
            <a:r>
              <a:rPr lang="nl-NL" sz="2800" b="1" dirty="0"/>
              <a:t>API </a:t>
            </a:r>
            <a:r>
              <a:rPr lang="nl-NL" sz="2800" b="1" dirty="0" err="1"/>
              <a:t>LynX</a:t>
            </a:r>
            <a:r>
              <a:rPr lang="nl-NL" sz="2800" b="1" dirty="0"/>
              <a:t> – Intégration de </a:t>
            </a:r>
            <a:r>
              <a:rPr lang="nl-NL" sz="2800" b="1" dirty="0" err="1"/>
              <a:t>solutions</a:t>
            </a:r>
            <a:r>
              <a:rPr lang="nl-NL" sz="2800" b="1" dirty="0"/>
              <a:t> </a:t>
            </a:r>
            <a:r>
              <a:rPr lang="nl-NL" sz="2800" b="1" dirty="0" err="1"/>
              <a:t>tierces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45" y="1048043"/>
            <a:ext cx="8707903" cy="3608363"/>
          </a:xfrm>
        </p:spPr>
        <p:txBody>
          <a:bodyPr>
            <a:normAutofit/>
          </a:bodyPr>
          <a:lstStyle/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API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ouverte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la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gestion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externes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peuvent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lire et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modifier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l'API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permet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intégration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poussée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avec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flux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travail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hospitaliers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Prise en charge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d'interfaces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utilisateur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personnalisées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hôpitaux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peuvent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créer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leurs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propres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interfaces pour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tels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que «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famille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présente », «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nettoyée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»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«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sorti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»</a:t>
            </a: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Intégration dans les logiciels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existants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tiers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peuvent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intégrer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contrôle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directement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dans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leurs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propres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applications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DME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tableaux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bord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infirmiers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Écrans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configurables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est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également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possible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d’utiliser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écrans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configurables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intégrés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fournir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au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personnel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points de contact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prêts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l’emploi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l’interaction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avec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6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Flexible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extensible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L'API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permet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hôpitaux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d'adapter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leurs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processus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soins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spécifiques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sans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modifier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central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67E9F-B45B-ECF5-A952-E5DFEFD3F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37" y="212357"/>
            <a:ext cx="1198218" cy="58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dirty="0"/>
              <a:t>Intégration de </a:t>
            </a:r>
            <a:r>
              <a:rPr lang="nl-NL" sz="2800" b="1" dirty="0" err="1"/>
              <a:t>caméras</a:t>
            </a:r>
            <a:r>
              <a:rPr lang="nl-NL" sz="2800" b="1" dirty="0"/>
              <a:t> IP </a:t>
            </a:r>
            <a:r>
              <a:rPr lang="nl-NL" sz="2800" b="1" dirty="0" err="1"/>
              <a:t>intelligentes</a:t>
            </a:r>
            <a:endParaRPr lang="nl-NL" sz="28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9506"/>
            <a:ext cx="6095707" cy="3540148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Changements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déclenchés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par les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caméras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caméras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IP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intelligentes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appellent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l'API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signaler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automatiquement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transformant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ainsi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l'analyse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vidéo en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salle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exploitables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spcBef>
                <a:spcPts val="500"/>
              </a:spcBef>
              <a:buNone/>
            </a:pP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Types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d'événements</a:t>
            </a:r>
            <a:endParaRPr lang="nl-NL" sz="16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Détection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mouvement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Passage du mode jour au mode nuit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hors du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lit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Entrée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fermée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Sabotage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détecté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lvl="1" indent="0">
              <a:spcBef>
                <a:spcPts val="200"/>
              </a:spcBef>
              <a:buNone/>
            </a:pP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Acheminement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automatisé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capturés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par la caméra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interprétés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par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serveur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se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transforment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en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Ils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peuvent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ainsi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personnel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soignant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changements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d'éclairage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d'autres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réponses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automatisées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4" name="Picture 3" descr="Bien choisir sa caméra IP de vidéosurveillance">
            <a:extLst>
              <a:ext uri="{FF2B5EF4-FFF2-40B4-BE49-F238E27FC236}">
                <a16:creationId xmlns:a16="http://schemas.microsoft.com/office/drawing/2014/main" id="{1C6A5058-8813-9820-04F5-659BA24D38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7" t="8652" r="5459" b="8324"/>
          <a:stretch>
            <a:fillRect/>
          </a:stretch>
        </p:blipFill>
        <p:spPr>
          <a:xfrm>
            <a:off x="6208248" y="2025748"/>
            <a:ext cx="2307102" cy="16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83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/>
              <a:t>API LynX – Appels REST sortants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432" y="1268018"/>
            <a:ext cx="7886700" cy="3256562"/>
          </a:xfrm>
        </p:spPr>
        <p:txBody>
          <a:bodyPr>
            <a:normAutofit lnSpcReduction="10000"/>
          </a:bodyPr>
          <a:lstStyle/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Sortie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pilotée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par les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Chaque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fois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qu’un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est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défini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supprimé dans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peut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appel REST vers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n’importe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quel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externe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souhaitant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réagir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changement</a:t>
            </a:r>
          </a:p>
          <a:p>
            <a:pPr marL="0" indent="0">
              <a:spcBef>
                <a:spcPts val="500"/>
              </a:spcBef>
              <a:buNone/>
            </a:pP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Exemples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concrets</a:t>
            </a:r>
            <a:endParaRPr lang="nl-NL" sz="16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Changement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chaîne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mise sous/hors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tension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du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téléviseur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en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fonction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l'état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la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pièce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d'éclairage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climatisation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s'ajustant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lorsqu'un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quitte la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Affichage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numérique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mettant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jour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l'état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la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panneau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la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porte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Tableaux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bord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tiers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recevant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notifications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en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temps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réel</a:t>
            </a:r>
          </a:p>
          <a:p>
            <a:pPr marL="228600" lvl="1" indent="0">
              <a:spcBef>
                <a:spcPts val="200"/>
              </a:spcBef>
              <a:buNone/>
            </a:pP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Configurable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par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Chaque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transition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peut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être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liée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plusieurs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points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terminaison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REST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sortants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permet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hôpitaux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contrôler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entièrement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quels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systèmes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réagissent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quels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événements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382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7103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500757-D32D-1CB0-A288-D2B985B47CB6}"/>
              </a:ext>
            </a:extLst>
          </p:cNvPr>
          <p:cNvSpPr txBox="1"/>
          <p:nvPr/>
        </p:nvSpPr>
        <p:spPr>
          <a:xfrm>
            <a:off x="3263702" y="1283835"/>
            <a:ext cx="56341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Une API est un ensemble de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définitions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et de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protocoles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qui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facilite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la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création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et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l'intégration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logiciels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d'applications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.  On compare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parfois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les API à un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contrat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entre un 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utilisateur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d'informations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et un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fournisseur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d'informations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, qui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permet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définir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le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contenu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demandé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par le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consommateur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(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l'appel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) et le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contenu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demandé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au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producteur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(la </a:t>
            </a:r>
            <a:r>
              <a:rPr lang="en-US" sz="2000" b="0" i="0" dirty="0" err="1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réponse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  <a:endParaRPr lang="fr-FR" sz="2000" dirty="0">
              <a:solidFill>
                <a:srgbClr val="00206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503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>
                <a:lumMod val="85000"/>
                <a:lumOff val="1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tx1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D889F46-CE1B-75EA-7C72-E8A9C5EF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16" y="429329"/>
            <a:ext cx="3415812" cy="994172"/>
          </a:xfrm>
        </p:spPr>
        <p:txBody>
          <a:bodyPr/>
          <a:lstStyle/>
          <a:p>
            <a:r>
              <a:rPr lang="nl-NL" sz="2800" b="1" dirty="0"/>
              <a:t>API “REST” </a:t>
            </a:r>
            <a:r>
              <a:rPr lang="nl-NL" sz="2800" b="1" dirty="0" err="1"/>
              <a:t>C’est</a:t>
            </a:r>
            <a:r>
              <a:rPr lang="nl-NL" sz="2800" b="1" dirty="0"/>
              <a:t> </a:t>
            </a:r>
            <a:r>
              <a:rPr lang="nl-NL" sz="2800" b="1" dirty="0" err="1"/>
              <a:t>Quoi</a:t>
            </a:r>
            <a:r>
              <a:rPr lang="nl-NL" sz="2800" b="1" dirty="0"/>
              <a:t> 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99A11-928B-1EA5-7768-6C65045DD163}"/>
              </a:ext>
            </a:extLst>
          </p:cNvPr>
          <p:cNvSpPr txBox="1"/>
          <p:nvPr/>
        </p:nvSpPr>
        <p:spPr>
          <a:xfrm>
            <a:off x="1226529" y="3003834"/>
            <a:ext cx="4984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Une API REST est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 </a:t>
            </a:r>
            <a:r>
              <a:rPr lang="en-US" sz="1600" b="0" i="0" dirty="0">
                <a:effectLst/>
                <a:latin typeface="Futura Medium" panose="020B0602020204020303" pitchFamily="34" charset="-79"/>
                <a:cs typeface="Futura Medium" panose="020B0602020204020303" pitchFamily="34" charset="-79"/>
                <a:hlinkClick r:id="rId2"/>
              </a:rPr>
              <a:t>interface de programmation d'application (API)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 qui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respecte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les principes de conception du style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d'architecture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REST,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abréviation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de « 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REpresentational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State Transfer ». Ce style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regroupe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un ensemble de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règles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et de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consignes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pour la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création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1600" b="0" i="0" dirty="0" err="1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d'API</a:t>
            </a:r>
            <a:r>
              <a:rPr lang="en-US" sz="1600" b="0" i="0" dirty="0">
                <a:solidFill>
                  <a:srgbClr val="151515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web.</a:t>
            </a:r>
            <a:endParaRPr lang="fr-FR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Picture 6" descr="what is a REST API and how does it work">
            <a:extLst>
              <a:ext uri="{FF2B5EF4-FFF2-40B4-BE49-F238E27FC236}">
                <a16:creationId xmlns:a16="http://schemas.microsoft.com/office/drawing/2014/main" id="{57D5D8BC-392C-FD13-5A84-9BE806242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947" y="549959"/>
            <a:ext cx="3594295" cy="20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7103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" y="273846"/>
            <a:ext cx="7886700" cy="994172"/>
          </a:xfrm>
        </p:spPr>
        <p:txBody>
          <a:bodyPr/>
          <a:lstStyle/>
          <a:p>
            <a:r>
              <a:rPr lang="nl-NL" sz="2800" b="1" dirty="0" err="1"/>
              <a:t>Capteur</a:t>
            </a:r>
            <a:r>
              <a:rPr lang="nl-NL" sz="2800" b="1" dirty="0"/>
              <a:t> </a:t>
            </a:r>
            <a:r>
              <a:rPr lang="nl-NL" sz="2800" b="1" dirty="0" err="1"/>
              <a:t>LynX</a:t>
            </a:r>
            <a:r>
              <a:rPr lang="nl-NL" sz="2800" b="1" dirty="0"/>
              <a:t> à entrée </a:t>
            </a:r>
            <a:r>
              <a:rPr lang="nl-NL" sz="2800" b="1" dirty="0" err="1"/>
              <a:t>unique</a:t>
            </a:r>
            <a:r>
              <a:rPr lang="nl-NL" sz="2800" b="1" dirty="0"/>
              <a:t> (BLE)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14" y="1329506"/>
            <a:ext cx="6189784" cy="3425374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Entrée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simple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fermeture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contact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appareil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BLE compact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doté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d'une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entrée jack audio ;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tout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appareil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capable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fermer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contact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changement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d'état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dans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>
              <a:spcBef>
                <a:spcPts val="500"/>
              </a:spcBef>
              <a:buNone/>
            </a:pP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Exemples</a:t>
            </a:r>
            <a:endParaRPr lang="nl-NL" sz="16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Tapis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sol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détecte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lorsqu'un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sort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lit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déclenchant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risque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chute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Détecteur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liquide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alerte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personnel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en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déversement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d'incontinence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intervention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plus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rapide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Contact de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porte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signale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l'entrée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la sortie de la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la surveillance des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errants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Interrupteur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cordon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demande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d'assistance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activée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par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depuis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salle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bain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chevet</a:t>
            </a:r>
          </a:p>
          <a:p>
            <a:pPr marL="228600" lvl="1" indent="0">
              <a:spcBef>
                <a:spcPts val="200"/>
              </a:spcBef>
              <a:buNone/>
            </a:pP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Sans fil et sans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infrastructure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la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connectivité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BLE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évite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tout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câblage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capteur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connecte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directement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l'écosystème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dans la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</a:t>
            </a: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E43B6-387D-A760-C1B4-C7F04E683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35" y="273846"/>
            <a:ext cx="1772000" cy="1793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2B3B58-2478-054B-A60B-868756C8C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517" y="2067281"/>
            <a:ext cx="2590835" cy="15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4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7103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1AD29-ABA4-AC5B-5D51-4836A311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/>
              <a:t>LynX MOS – Capteur d'E/S mural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DB1F17-6100-D6E3-85A0-A43EF543B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211" y="1191062"/>
            <a:ext cx="6109775" cy="3678592"/>
          </a:xfrm>
        </p:spPr>
        <p:txBody>
          <a:bodyPr>
            <a:normAutofit lnSpcReduction="10000"/>
          </a:bodyPr>
          <a:lstStyle/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Détection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contact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filaire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Appareil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mural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avec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entrées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câblées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qui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détecte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l'ouverture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la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fermeture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contacts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NF (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normalement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fermés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et NO (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normalement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ouverts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</a:p>
          <a:p>
            <a:pPr marL="0" indent="0">
              <a:spcBef>
                <a:spcPts val="500"/>
              </a:spcBef>
              <a:buNone/>
            </a:pP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Installation permanente 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Idéal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infrastructures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fixes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mais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où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les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appareils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sont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câblés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librement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dans la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pièce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offrant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surveillance </a:t>
            </a:r>
            <a:r>
              <a:rPr lang="nl-NL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fiable</a:t>
            </a:r>
            <a:r>
              <a:rPr lang="nl-NL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continue</a:t>
            </a: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endParaRPr lang="nl-NL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28600" indent="-228600">
              <a:spcBef>
                <a:spcPts val="500"/>
              </a:spcBef>
              <a:buFont typeface="Arial"/>
              <a:buChar char="•"/>
            </a:pP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Exemples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dans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6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domaine</a:t>
            </a:r>
            <a:r>
              <a:rPr lang="nl-NL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la santé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Capteurs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Lick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patient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peut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lécher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l'appareil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pour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Boutons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Big Buddy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appel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d'urgence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facile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à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déclencher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qui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active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alarme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infirmière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via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LynX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Capteur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sortie de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lit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Tapis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pression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câblé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au MOS pour la surveillance anti-chute</a:t>
            </a:r>
          </a:p>
          <a:p>
            <a:pPr marL="457200" lvl="1" indent="-228600">
              <a:spcBef>
                <a:spcPts val="200"/>
              </a:spcBef>
              <a:buFont typeface="Arial"/>
              <a:buChar char="–"/>
            </a:pP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Relais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d'alarme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gaz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médical</a:t>
            </a:r>
            <a:r>
              <a:rPr lang="nl-NL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fermeture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du contact du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panneau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gaz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transmise comme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état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critique</a:t>
            </a:r>
            <a:r>
              <a:rPr lang="nl-NL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la </a:t>
            </a:r>
            <a:r>
              <a:rPr lang="nl-NL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chambre</a:t>
            </a:r>
            <a:endParaRPr lang="nl-NL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02AA10-5CDD-7C43-6B74-AA69A4E24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97" y="1851953"/>
            <a:ext cx="3236942" cy="19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5361"/>
      </p:ext>
    </p:extLst>
  </p:cSld>
  <p:clrMapOvr>
    <a:masterClrMapping/>
  </p:clrMapOvr>
</p:sld>
</file>

<file path=ppt/theme/theme1.xml><?xml version="1.0" encoding="utf-8"?>
<a:theme xmlns:a="http://schemas.openxmlformats.org/drawingml/2006/main" name="Telecom-IT Grou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IT_branding.potx" id="{E056036F-01B8-41B6-84C3-959E83B49974}" vid="{E275DA1B-D9A2-45BE-8243-694AC6AB2AD5}"/>
    </a:ext>
  </a:extLst>
</a:theme>
</file>

<file path=ppt/theme/theme2.xml><?xml version="1.0" encoding="utf-8"?>
<a:theme xmlns:a="http://schemas.openxmlformats.org/drawingml/2006/main" name="1_25-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IT_branding.potx" id="{E056036F-01B8-41B6-84C3-959E83B49974}" vid="{8F6372FB-7CE3-485D-8E95-86E2C343B7FE}"/>
    </a:ext>
  </a:extLst>
</a:theme>
</file>

<file path=ppt/theme/theme3.xml><?xml version="1.0" encoding="utf-8"?>
<a:theme xmlns:a="http://schemas.openxmlformats.org/drawingml/2006/main" name="Unmatc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IT_branding.potx" id="{E056036F-01B8-41B6-84C3-959E83B49974}" vid="{72424350-5EF2-4E1E-8D2B-682245053776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836971C-B83E-0C4B-A8D6-0011D27C7D70}">
  <we:reference id="wa200010001" version="1.0.0.1" store="en-US" storeType="OMEX"/>
  <we:alternateReferences>
    <we:reference id="wa200010001" version="1.0.0.1" store="en-US" storeType="OMEX"/>
  </we:alternateReferences>
  <we:properties>
    <we:property name="claude.fileId" value="&quot;496416c8-8e4c-437e-86b0-acda7f6a793b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c0d548-66af-4082-9b39-66655696512c" xsi:nil="true"/>
    <lcf76f155ced4ddcb4097134ff3c332f xmlns="19cb8a17-3c89-4406-87c8-6b0f7c04845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92EE2CB0F2E43A53D1A7CB1820B5C" ma:contentTypeVersion="14" ma:contentTypeDescription="Create a new document." ma:contentTypeScope="" ma:versionID="358b986bba82017c4c015ab8300e8164">
  <xsd:schema xmlns:xsd="http://www.w3.org/2001/XMLSchema" xmlns:xs="http://www.w3.org/2001/XMLSchema" xmlns:p="http://schemas.microsoft.com/office/2006/metadata/properties" xmlns:ns2="19cb8a17-3c89-4406-87c8-6b0f7c048459" xmlns:ns3="efc0d548-66af-4082-9b39-66655696512c" targetNamespace="http://schemas.microsoft.com/office/2006/metadata/properties" ma:root="true" ma:fieldsID="08d4128ff567cd16d68c035d563eea5b" ns2:_="" ns3:_="">
    <xsd:import namespace="19cb8a17-3c89-4406-87c8-6b0f7c048459"/>
    <xsd:import namespace="efc0d548-66af-4082-9b39-666556965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b8a17-3c89-4406-87c8-6b0f7c0484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5bb8083-5718-4ce5-862f-df58a56d1d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0d548-66af-4082-9b39-66655696512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6f6acaa-38ed-4e69-ae85-bcc221fb3301}" ma:internalName="TaxCatchAll" ma:showField="CatchAllData" ma:web="efc0d548-66af-4082-9b39-666556965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999E7-68F9-4C43-9320-1A72FE0A85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7A9FC-61AD-4614-A0AD-F2D6E73EFA6A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efc0d548-66af-4082-9b39-66655696512c"/>
    <ds:schemaRef ds:uri="19cb8a17-3c89-4406-87c8-6b0f7c048459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C78B92-FCEC-4EE5-B507-300769CBBF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cb8a17-3c89-4406-87c8-6b0f7c048459"/>
    <ds:schemaRef ds:uri="efc0d548-66af-4082-9b39-6665569651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Telecom-IT_Group_branding</Template>
  <TotalTime>301</TotalTime>
  <Words>1455</Words>
  <Application>Microsoft Macintosh PowerPoint</Application>
  <PresentationFormat>On-screen Show (16:9)</PresentationFormat>
  <Paragraphs>108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Barlow Condensed</vt:lpstr>
      <vt:lpstr>Calibri</vt:lpstr>
      <vt:lpstr>Calibri Light</vt:lpstr>
      <vt:lpstr>Futura Medium</vt:lpstr>
      <vt:lpstr>Futura Medium</vt:lpstr>
      <vt:lpstr>Konnect</vt:lpstr>
      <vt:lpstr>Konnect Light</vt:lpstr>
      <vt:lpstr>Konnect Medium</vt:lpstr>
      <vt:lpstr>Lato Light</vt:lpstr>
      <vt:lpstr>Poppins ExtraBold</vt:lpstr>
      <vt:lpstr>Poppins Medium</vt:lpstr>
      <vt:lpstr>Roboto Light</vt:lpstr>
      <vt:lpstr>Telecom-IT Group</vt:lpstr>
      <vt:lpstr>1_25-8</vt:lpstr>
      <vt:lpstr>Unmatched</vt:lpstr>
      <vt:lpstr>PowerPoint Presentation</vt:lpstr>
      <vt:lpstr>Module d'intégration HL7</vt:lpstr>
      <vt:lpstr>API LynX – Intégration de solutions tierces</vt:lpstr>
      <vt:lpstr>Intégration de caméras IP intelligentes</vt:lpstr>
      <vt:lpstr>API LynX – Appels REST sortants</vt:lpstr>
      <vt:lpstr>PowerPoint Presentation</vt:lpstr>
      <vt:lpstr>API “REST” C’est Quoi ??</vt:lpstr>
      <vt:lpstr>Capteur LynX à entrée unique (BLE)</vt:lpstr>
      <vt:lpstr>LynX MOS – Capteur d'E/S mural</vt:lpstr>
      <vt:lpstr>Intégration du protocole ESPA</vt:lpstr>
      <vt:lpstr>Téléphonie SIP intégrée</vt:lpstr>
      <vt:lpstr>Serveur de messagerie SMTP intégré</vt:lpstr>
      <vt:lpstr>Affichages LynX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Francis Meulemeester</dc:creator>
  <cp:keywords>, docId:5F47E8F4B30426CF69D55DD700D18720</cp:keywords>
  <cp:lastModifiedBy>Olivier Denis</cp:lastModifiedBy>
  <cp:revision>28</cp:revision>
  <dcterms:created xsi:type="dcterms:W3CDTF">2021-10-29T08:58:07Z</dcterms:created>
  <dcterms:modified xsi:type="dcterms:W3CDTF">2026-05-26T21:31:43Z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0x0101004A192EE2CB0F2E43A53D1A7CB1820B5C</vt:lpwstr>
  </property>
  <property fmtid="{D5CDD505-2E9C-101B-9397-08002B2CF9AE}" pid="3" name="MediaServiceImageTags">
    <vt:lpwstr/>
  </property>
</Properties>
</file>