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98" r:id="rId2"/>
    <p:sldId id="261" r:id="rId3"/>
    <p:sldId id="320" r:id="rId4"/>
    <p:sldId id="321" r:id="rId5"/>
    <p:sldId id="322" r:id="rId6"/>
    <p:sldId id="323" r:id="rId7"/>
    <p:sldId id="262" r:id="rId8"/>
    <p:sldId id="264" r:id="rId9"/>
    <p:sldId id="265" r:id="rId10"/>
    <p:sldId id="267" r:id="rId11"/>
    <p:sldId id="266" r:id="rId12"/>
    <p:sldId id="325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268" r:id="rId23"/>
    <p:sldId id="333" r:id="rId24"/>
    <p:sldId id="271" r:id="rId25"/>
    <p:sldId id="293" r:id="rId26"/>
    <p:sldId id="274" r:id="rId27"/>
    <p:sldId id="275" r:id="rId28"/>
    <p:sldId id="318" r:id="rId29"/>
    <p:sldId id="326" r:id="rId30"/>
    <p:sldId id="327" r:id="rId31"/>
    <p:sldId id="328" r:id="rId32"/>
    <p:sldId id="329" r:id="rId33"/>
    <p:sldId id="330" r:id="rId34"/>
    <p:sldId id="332" r:id="rId35"/>
    <p:sldId id="319" r:id="rId36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D9"/>
    <a:srgbClr val="FFEFE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74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9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B2390F-D650-440C-AE66-5BB65AAC60BD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95698C18-146A-4EC4-A717-893CB1E4EEBE}">
      <dgm:prSet phldrT="[Texte]"/>
      <dgm:spPr>
        <a:xfrm>
          <a:off x="3286" y="75476"/>
          <a:ext cx="3203971" cy="633600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Gestion de chantier</a:t>
          </a:r>
        </a:p>
        <a:p>
          <a:r>
            <a:rPr lang="fr-FR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(EMO)  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4872625-B119-4EEB-9A10-863D138BC205}" type="parTrans" cxnId="{416B645A-A746-4415-830E-11E9EDC459D1}">
      <dgm:prSet/>
      <dgm:spPr/>
      <dgm:t>
        <a:bodyPr/>
        <a:lstStyle/>
        <a:p>
          <a:endParaRPr lang="fr-FR"/>
        </a:p>
      </dgm:t>
    </dgm:pt>
    <dgm:pt modelId="{4E550CF4-0686-49EA-8732-5ADD3BCC04D9}" type="sibTrans" cxnId="{416B645A-A746-4415-830E-11E9EDC459D1}">
      <dgm:prSet/>
      <dgm:spPr/>
      <dgm:t>
        <a:bodyPr/>
        <a:lstStyle/>
        <a:p>
          <a:endParaRPr lang="fr-FR"/>
        </a:p>
      </dgm:t>
    </dgm:pt>
    <dgm:pt modelId="{5AE70977-425B-4A90-AD3A-3A28F0DFD70F}">
      <dgm:prSet phldrT="[Texte]"/>
      <dgm:spPr>
        <a:xfrm>
          <a:off x="3286" y="709076"/>
          <a:ext cx="3203971" cy="3566784"/>
        </a:xfrm>
        <a:prstGeom prst="rect">
          <a:avLst/>
        </a:prstGeom>
        <a:solidFill>
          <a:srgbClr val="FFC000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Installation du matériel</a:t>
          </a:r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37890C4-B72F-4B87-B87F-7D10AE13650B}" type="parTrans" cxnId="{421215C5-3059-4B94-96E9-ACA536C6174A}">
      <dgm:prSet/>
      <dgm:spPr/>
      <dgm:t>
        <a:bodyPr/>
        <a:lstStyle/>
        <a:p>
          <a:endParaRPr lang="fr-FR"/>
        </a:p>
      </dgm:t>
    </dgm:pt>
    <dgm:pt modelId="{6E60FF18-A6DB-4ED4-AF9A-07C41B47BFD3}" type="sibTrans" cxnId="{421215C5-3059-4B94-96E9-ACA536C6174A}">
      <dgm:prSet/>
      <dgm:spPr/>
      <dgm:t>
        <a:bodyPr/>
        <a:lstStyle/>
        <a:p>
          <a:endParaRPr lang="fr-FR"/>
        </a:p>
      </dgm:t>
    </dgm:pt>
    <dgm:pt modelId="{9C30E0A4-C710-4A26-87E9-26E0DB6F2B2C}">
      <dgm:prSet phldrT="[Texte]"/>
      <dgm:spPr>
        <a:xfrm>
          <a:off x="3286" y="709076"/>
          <a:ext cx="3203971" cy="3566784"/>
        </a:xfrm>
        <a:prstGeom prst="rect">
          <a:avLst/>
        </a:prstGeom>
        <a:solidFill>
          <a:srgbClr val="FFC000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S’assure du bon fonctionnement de l’installation</a:t>
          </a:r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B2B2C323-73CE-4F67-ADC0-11AF4ABF2B0F}" type="parTrans" cxnId="{01A4E749-CAB2-4E30-B5B5-FFDFA10F2D02}">
      <dgm:prSet/>
      <dgm:spPr/>
      <dgm:t>
        <a:bodyPr/>
        <a:lstStyle/>
        <a:p>
          <a:endParaRPr lang="fr-FR"/>
        </a:p>
      </dgm:t>
    </dgm:pt>
    <dgm:pt modelId="{A383FFD2-5CFE-4ACF-8E83-90E8F883774D}" type="sibTrans" cxnId="{01A4E749-CAB2-4E30-B5B5-FFDFA10F2D02}">
      <dgm:prSet/>
      <dgm:spPr/>
      <dgm:t>
        <a:bodyPr/>
        <a:lstStyle/>
        <a:p>
          <a:endParaRPr lang="fr-FR"/>
        </a:p>
      </dgm:t>
    </dgm:pt>
    <dgm:pt modelId="{97822A9B-3E3A-4142-974F-07C470E059DF}">
      <dgm:prSet phldrT="[Texte]"/>
      <dgm:spPr>
        <a:xfrm>
          <a:off x="3655814" y="75476"/>
          <a:ext cx="3203971" cy="633600"/>
        </a:xfrm>
        <a:prstGeom prst="rect">
          <a:avLst/>
        </a:prstGeom>
        <a:solidFill>
          <a:srgbClr val="FFC000">
            <a:hueOff val="5197846"/>
            <a:satOff val="-23984"/>
            <a:lumOff val="883"/>
            <a:alphaOff val="0"/>
          </a:srgbClr>
        </a:solidFill>
        <a:ln w="12700" cap="flat" cmpd="sng" algn="ctr">
          <a:solidFill>
            <a:srgbClr val="FFC000">
              <a:hueOff val="5197846"/>
              <a:satOff val="-23984"/>
              <a:lumOff val="883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Gestionnaire de scénarii</a:t>
          </a:r>
        </a:p>
        <a:p>
          <a:r>
            <a:rPr lang="fr-FR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(Infirmier(e) chef de service)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AF3FDD1-3663-4F8A-AF56-A6A3067F00EA}" type="parTrans" cxnId="{90A5DB53-83E0-459A-B641-1FBB38DADF52}">
      <dgm:prSet/>
      <dgm:spPr/>
      <dgm:t>
        <a:bodyPr/>
        <a:lstStyle/>
        <a:p>
          <a:endParaRPr lang="fr-FR"/>
        </a:p>
      </dgm:t>
    </dgm:pt>
    <dgm:pt modelId="{C262F67A-8084-43A2-9EDA-BD369341B209}" type="sibTrans" cxnId="{90A5DB53-83E0-459A-B641-1FBB38DADF52}">
      <dgm:prSet/>
      <dgm:spPr/>
      <dgm:t>
        <a:bodyPr/>
        <a:lstStyle/>
        <a:p>
          <a:endParaRPr lang="fr-FR"/>
        </a:p>
      </dgm:t>
    </dgm:pt>
    <dgm:pt modelId="{399518FA-8322-4539-893E-281676442F11}">
      <dgm:prSet phldrT="[Texte]"/>
      <dgm:spPr>
        <a:xfrm>
          <a:off x="3655814" y="709076"/>
          <a:ext cx="3203971" cy="3566784"/>
        </a:xfrm>
        <a:prstGeom prst="rect">
          <a:avLst/>
        </a:prstGeom>
        <a:solidFill>
          <a:srgbClr val="FFC000">
            <a:tint val="40000"/>
            <a:alpha val="90000"/>
            <a:hueOff val="5756959"/>
            <a:satOff val="-30630"/>
            <a:lumOff val="-1745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5756959"/>
              <a:satOff val="-30630"/>
              <a:lumOff val="-174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Définition des différents scénarios</a:t>
          </a:r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E2A9F3A5-7C8B-4AC6-93C1-722D399D1A83}" type="parTrans" cxnId="{92C50ED7-9CA9-41A1-BE25-2FF252AB250E}">
      <dgm:prSet/>
      <dgm:spPr/>
      <dgm:t>
        <a:bodyPr/>
        <a:lstStyle/>
        <a:p>
          <a:endParaRPr lang="fr-FR"/>
        </a:p>
      </dgm:t>
    </dgm:pt>
    <dgm:pt modelId="{04D99E1D-B47E-4224-8CA3-C759B7374F63}" type="sibTrans" cxnId="{92C50ED7-9CA9-41A1-BE25-2FF252AB250E}">
      <dgm:prSet/>
      <dgm:spPr/>
      <dgm:t>
        <a:bodyPr/>
        <a:lstStyle/>
        <a:p>
          <a:endParaRPr lang="fr-FR"/>
        </a:p>
      </dgm:t>
    </dgm:pt>
    <dgm:pt modelId="{44173CF8-87AF-4520-98E9-9BE42DF01B31}">
      <dgm:prSet phldrT="[Texte]"/>
      <dgm:spPr>
        <a:xfrm>
          <a:off x="3655814" y="709076"/>
          <a:ext cx="3203971" cy="3566784"/>
        </a:xfrm>
        <a:prstGeom prst="rect">
          <a:avLst/>
        </a:prstGeom>
        <a:solidFill>
          <a:srgbClr val="FFC000">
            <a:tint val="40000"/>
            <a:alpha val="90000"/>
            <a:hueOff val="5756959"/>
            <a:satOff val="-30630"/>
            <a:lumOff val="-1745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5756959"/>
              <a:satOff val="-30630"/>
              <a:lumOff val="-174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Contacts utilisateurs</a:t>
          </a:r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1FB170BA-119F-483A-A3C8-698878911C7F}" type="parTrans" cxnId="{51046086-6936-4437-B901-4A1A1AFF8B6A}">
      <dgm:prSet/>
      <dgm:spPr/>
      <dgm:t>
        <a:bodyPr/>
        <a:lstStyle/>
        <a:p>
          <a:endParaRPr lang="fr-FR"/>
        </a:p>
      </dgm:t>
    </dgm:pt>
    <dgm:pt modelId="{EAE5EDD0-BD5D-4C6D-8A28-270B0F5B3AC0}" type="sibTrans" cxnId="{51046086-6936-4437-B901-4A1A1AFF8B6A}">
      <dgm:prSet/>
      <dgm:spPr/>
      <dgm:t>
        <a:bodyPr/>
        <a:lstStyle/>
        <a:p>
          <a:endParaRPr lang="fr-FR"/>
        </a:p>
      </dgm:t>
    </dgm:pt>
    <dgm:pt modelId="{CF503366-B6AF-4737-9105-E1EBB8D0D46A}">
      <dgm:prSet phldrT="[Texte]"/>
      <dgm:spPr>
        <a:xfrm>
          <a:off x="7308342" y="75476"/>
          <a:ext cx="3203971" cy="633600"/>
        </a:xfrm>
        <a:prstGeom prst="rect">
          <a:avLst/>
        </a:prstGeom>
        <a:solidFill>
          <a:srgbClr val="FFC000">
            <a:hueOff val="10395692"/>
            <a:satOff val="-47968"/>
            <a:lumOff val="1765"/>
            <a:alphaOff val="0"/>
          </a:srgbClr>
        </a:solidFill>
        <a:ln w="12700" cap="flat" cmpd="sng" algn="ctr">
          <a:solidFill>
            <a:srgbClr val="FFC000">
              <a:hueOff val="10395692"/>
              <a:satOff val="-47968"/>
              <a:lumOff val="176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Gestionnaire de système</a:t>
          </a:r>
        </a:p>
        <a:p>
          <a:r>
            <a:rPr lang="fr-FR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(Cellule </a:t>
          </a:r>
          <a:r>
            <a:rPr lang="fr-FR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Param</a:t>
          </a:r>
          <a:r>
            <a:rPr lang="fr-FR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) 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B6D15FE-D05F-43C4-8F30-DFF727018057}" type="parTrans" cxnId="{8CA3174E-644D-4195-AD3A-EAB4A7DF0B91}">
      <dgm:prSet/>
      <dgm:spPr/>
      <dgm:t>
        <a:bodyPr/>
        <a:lstStyle/>
        <a:p>
          <a:endParaRPr lang="fr-FR"/>
        </a:p>
      </dgm:t>
    </dgm:pt>
    <dgm:pt modelId="{B0336393-4D0E-4141-9A73-D4C00F5848F8}" type="sibTrans" cxnId="{8CA3174E-644D-4195-AD3A-EAB4A7DF0B91}">
      <dgm:prSet/>
      <dgm:spPr/>
      <dgm:t>
        <a:bodyPr/>
        <a:lstStyle/>
        <a:p>
          <a:endParaRPr lang="fr-FR"/>
        </a:p>
      </dgm:t>
    </dgm:pt>
    <dgm:pt modelId="{735CC8FA-0041-4104-91CC-CA2B522817AE}">
      <dgm:prSet phldrT="[Texte]"/>
      <dgm:spPr>
        <a:xfrm>
          <a:off x="7308342" y="709076"/>
          <a:ext cx="3203971" cy="3566784"/>
        </a:xfrm>
        <a:prstGeom prst="rect">
          <a:avLst/>
        </a:prstGeom>
        <a:solidFill>
          <a:srgbClr val="FFC000">
            <a:tint val="40000"/>
            <a:alpha val="90000"/>
            <a:hueOff val="11513918"/>
            <a:satOff val="-61261"/>
            <a:lumOff val="-3490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11513918"/>
              <a:satOff val="-61261"/>
              <a:lumOff val="-349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« Traduction » des scénarii pour configuration du système</a:t>
          </a:r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5C5B51F0-51C0-4915-ABA0-CDD6E7CC41CB}" type="parTrans" cxnId="{26FBEF29-9B66-490E-AD26-D28987B5B135}">
      <dgm:prSet/>
      <dgm:spPr/>
      <dgm:t>
        <a:bodyPr/>
        <a:lstStyle/>
        <a:p>
          <a:endParaRPr lang="fr-FR"/>
        </a:p>
      </dgm:t>
    </dgm:pt>
    <dgm:pt modelId="{2FE45BCA-4D24-4DC4-8485-12030BD1CD85}" type="sibTrans" cxnId="{26FBEF29-9B66-490E-AD26-D28987B5B135}">
      <dgm:prSet/>
      <dgm:spPr/>
      <dgm:t>
        <a:bodyPr/>
        <a:lstStyle/>
        <a:p>
          <a:endParaRPr lang="fr-FR"/>
        </a:p>
      </dgm:t>
    </dgm:pt>
    <dgm:pt modelId="{0CE6C83D-6E1F-4977-BB3F-A9490C374EA6}">
      <dgm:prSet phldrT="[Texte]"/>
      <dgm:spPr>
        <a:xfrm>
          <a:off x="7308342" y="709076"/>
          <a:ext cx="3203971" cy="3566784"/>
        </a:xfrm>
        <a:prstGeom prst="rect">
          <a:avLst/>
        </a:prstGeom>
        <a:solidFill>
          <a:srgbClr val="FFC000">
            <a:tint val="40000"/>
            <a:alpha val="90000"/>
            <a:hueOff val="11513918"/>
            <a:satOff val="-61261"/>
            <a:lumOff val="-3490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11513918"/>
              <a:satOff val="-61261"/>
              <a:lumOff val="-349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Fonction long terme, back-up à prévoir</a:t>
          </a:r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3BC665B2-183C-4FEB-B428-66B49E860B5C}" type="parTrans" cxnId="{51049EE2-C310-466E-906C-7630761E67AA}">
      <dgm:prSet/>
      <dgm:spPr/>
      <dgm:t>
        <a:bodyPr/>
        <a:lstStyle/>
        <a:p>
          <a:endParaRPr lang="fr-FR"/>
        </a:p>
      </dgm:t>
    </dgm:pt>
    <dgm:pt modelId="{72524553-AB40-4126-8A3A-F800C5CA8AB3}" type="sibTrans" cxnId="{51049EE2-C310-466E-906C-7630761E67AA}">
      <dgm:prSet/>
      <dgm:spPr/>
      <dgm:t>
        <a:bodyPr/>
        <a:lstStyle/>
        <a:p>
          <a:endParaRPr lang="fr-FR"/>
        </a:p>
      </dgm:t>
    </dgm:pt>
    <dgm:pt modelId="{D40B0F97-C4A5-4CE7-9CFD-521967A4F628}">
      <dgm:prSet phldrT="[Texte]"/>
      <dgm:spPr>
        <a:xfrm>
          <a:off x="3655814" y="709076"/>
          <a:ext cx="3203971" cy="3566784"/>
        </a:xfrm>
        <a:prstGeom prst="rect">
          <a:avLst/>
        </a:prstGeom>
        <a:solidFill>
          <a:srgbClr val="FFC000">
            <a:tint val="40000"/>
            <a:alpha val="90000"/>
            <a:hueOff val="5756959"/>
            <a:satOff val="-30630"/>
            <a:lumOff val="-1745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5756959"/>
              <a:satOff val="-30630"/>
              <a:lumOff val="-174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Approche projet : définition des besoins, mise en œuvre,  évaluation, ajustement et amélioration</a:t>
          </a:r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D7DDC603-A101-4A06-9E67-316A36484CC6}" type="parTrans" cxnId="{E72511BD-365B-4EDB-927B-5633E40ACC40}">
      <dgm:prSet/>
      <dgm:spPr/>
      <dgm:t>
        <a:bodyPr/>
        <a:lstStyle/>
        <a:p>
          <a:endParaRPr lang="fr-FR"/>
        </a:p>
      </dgm:t>
    </dgm:pt>
    <dgm:pt modelId="{9C9D7DB1-6751-4777-A918-C15288760BF2}" type="sibTrans" cxnId="{E72511BD-365B-4EDB-927B-5633E40ACC40}">
      <dgm:prSet/>
      <dgm:spPr/>
      <dgm:t>
        <a:bodyPr/>
        <a:lstStyle/>
        <a:p>
          <a:endParaRPr lang="fr-FR"/>
        </a:p>
      </dgm:t>
    </dgm:pt>
    <dgm:pt modelId="{DCF00056-0107-4A45-BBB1-689A7D311B3B}">
      <dgm:prSet phldrT="[Texte]"/>
      <dgm:spPr>
        <a:xfrm>
          <a:off x="7308342" y="709076"/>
          <a:ext cx="3203971" cy="3566784"/>
        </a:xfrm>
        <a:prstGeom prst="rect">
          <a:avLst/>
        </a:prstGeom>
        <a:solidFill>
          <a:srgbClr val="FFC000">
            <a:tint val="40000"/>
            <a:alpha val="90000"/>
            <a:hueOff val="11513918"/>
            <a:satOff val="-61261"/>
            <a:lumOff val="-3490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11513918"/>
              <a:satOff val="-61261"/>
              <a:lumOff val="-349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 Adaptation/modification</a:t>
          </a:r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5D793259-387C-4A1A-A75A-AE1D5CD657CC}" type="parTrans" cxnId="{A4CBECAF-5538-4C53-842E-322D4D0E86FE}">
      <dgm:prSet/>
      <dgm:spPr/>
      <dgm:t>
        <a:bodyPr/>
        <a:lstStyle/>
        <a:p>
          <a:endParaRPr lang="fr-FR"/>
        </a:p>
      </dgm:t>
    </dgm:pt>
    <dgm:pt modelId="{8C757F28-49CC-4209-882B-F93E86FA539B}" type="sibTrans" cxnId="{A4CBECAF-5538-4C53-842E-322D4D0E86FE}">
      <dgm:prSet/>
      <dgm:spPr/>
      <dgm:t>
        <a:bodyPr/>
        <a:lstStyle/>
        <a:p>
          <a:endParaRPr lang="fr-FR"/>
        </a:p>
      </dgm:t>
    </dgm:pt>
    <dgm:pt modelId="{77CCB9C9-AAB6-4053-9362-CE795264B8ED}">
      <dgm:prSet phldrT="[Texte]"/>
      <dgm:spPr>
        <a:xfrm>
          <a:off x="7308342" y="709076"/>
          <a:ext cx="3203971" cy="3566784"/>
        </a:xfrm>
        <a:prstGeom prst="rect">
          <a:avLst/>
        </a:prstGeom>
        <a:solidFill>
          <a:srgbClr val="FFC000">
            <a:tint val="40000"/>
            <a:alpha val="90000"/>
            <a:hueOff val="11513918"/>
            <a:satOff val="-61261"/>
            <a:lumOff val="-3490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11513918"/>
              <a:satOff val="-61261"/>
              <a:lumOff val="-349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fr-F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Démarrage formation dès l’installation</a:t>
          </a:r>
          <a:endParaRPr lang="fr-F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54A8C47-D991-4F2D-B5FA-0686AB696EE2}" type="parTrans" cxnId="{62594DBE-168A-4EB9-B7A6-6097B5311AC7}">
      <dgm:prSet/>
      <dgm:spPr/>
      <dgm:t>
        <a:bodyPr/>
        <a:lstStyle/>
        <a:p>
          <a:endParaRPr lang="fr-FR"/>
        </a:p>
      </dgm:t>
    </dgm:pt>
    <dgm:pt modelId="{EB746E00-17F8-4713-89A2-F9827BA47AF9}" type="sibTrans" cxnId="{62594DBE-168A-4EB9-B7A6-6097B5311AC7}">
      <dgm:prSet/>
      <dgm:spPr/>
      <dgm:t>
        <a:bodyPr/>
        <a:lstStyle/>
        <a:p>
          <a:endParaRPr lang="fr-FR"/>
        </a:p>
      </dgm:t>
    </dgm:pt>
    <dgm:pt modelId="{4C835795-F643-441F-8010-0811F043D187}" type="pres">
      <dgm:prSet presAssocID="{54B2390F-D650-440C-AE66-5BB65AAC60B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69BFE31-FCE8-4418-AD78-1E534EF64F6E}" type="pres">
      <dgm:prSet presAssocID="{95698C18-146A-4EC4-A717-893CB1E4EEBE}" presName="composite" presStyleCnt="0"/>
      <dgm:spPr/>
    </dgm:pt>
    <dgm:pt modelId="{53A0AF49-7DF8-46D3-9A9A-6FB4C859930A}" type="pres">
      <dgm:prSet presAssocID="{95698C18-146A-4EC4-A717-893CB1E4EEB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5E343E5-CA12-44D6-AB55-D25BF202F65F}" type="pres">
      <dgm:prSet presAssocID="{95698C18-146A-4EC4-A717-893CB1E4EEB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48C9911-6013-432D-80A9-940000BF1DC8}" type="pres">
      <dgm:prSet presAssocID="{4E550CF4-0686-49EA-8732-5ADD3BCC04D9}" presName="space" presStyleCnt="0"/>
      <dgm:spPr/>
    </dgm:pt>
    <dgm:pt modelId="{2EBDC3A8-014C-465A-A84D-FD42680DD5C6}" type="pres">
      <dgm:prSet presAssocID="{97822A9B-3E3A-4142-974F-07C470E059DF}" presName="composite" presStyleCnt="0"/>
      <dgm:spPr/>
    </dgm:pt>
    <dgm:pt modelId="{0C70CD31-025A-440C-8E57-0F5C539C5835}" type="pres">
      <dgm:prSet presAssocID="{97822A9B-3E3A-4142-974F-07C470E059D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0EFE21-928C-4E82-A745-9BC8A4AF3725}" type="pres">
      <dgm:prSet presAssocID="{97822A9B-3E3A-4142-974F-07C470E059D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71A14C1-906E-45E9-AFC7-FDB4A36276C5}" type="pres">
      <dgm:prSet presAssocID="{C262F67A-8084-43A2-9EDA-BD369341B209}" presName="space" presStyleCnt="0"/>
      <dgm:spPr/>
    </dgm:pt>
    <dgm:pt modelId="{A3252B04-48F3-4DD6-A6CE-DAF33D17EF58}" type="pres">
      <dgm:prSet presAssocID="{CF503366-B6AF-4737-9105-E1EBB8D0D46A}" presName="composite" presStyleCnt="0"/>
      <dgm:spPr/>
    </dgm:pt>
    <dgm:pt modelId="{BD4FFEFA-62C1-4D7E-9836-6D837171BB22}" type="pres">
      <dgm:prSet presAssocID="{CF503366-B6AF-4737-9105-E1EBB8D0D46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B20012B-154F-4017-9A9E-748B982888DE}" type="pres">
      <dgm:prSet presAssocID="{CF503366-B6AF-4737-9105-E1EBB8D0D46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886DBE7-EAFE-49A1-B08E-71FD975260C3}" type="presOf" srcId="{44173CF8-87AF-4520-98E9-9BE42DF01B31}" destId="{A20EFE21-928C-4E82-A745-9BC8A4AF3725}" srcOrd="0" destOrd="1" presId="urn:microsoft.com/office/officeart/2005/8/layout/hList1"/>
    <dgm:cxn modelId="{211D89C3-44C7-49E7-9D82-8573057214D9}" type="presOf" srcId="{0CE6C83D-6E1F-4977-BB3F-A9490C374EA6}" destId="{4B20012B-154F-4017-9A9E-748B982888DE}" srcOrd="0" destOrd="2" presId="urn:microsoft.com/office/officeart/2005/8/layout/hList1"/>
    <dgm:cxn modelId="{421215C5-3059-4B94-96E9-ACA536C6174A}" srcId="{95698C18-146A-4EC4-A717-893CB1E4EEBE}" destId="{5AE70977-425B-4A90-AD3A-3A28F0DFD70F}" srcOrd="0" destOrd="0" parTransId="{A37890C4-B72F-4B87-B87F-7D10AE13650B}" sibTransId="{6E60FF18-A6DB-4ED4-AF9A-07C41B47BFD3}"/>
    <dgm:cxn modelId="{DE8DCDE2-1EEC-401F-9C5C-95DB197855A9}" type="presOf" srcId="{CF503366-B6AF-4737-9105-E1EBB8D0D46A}" destId="{BD4FFEFA-62C1-4D7E-9836-6D837171BB22}" srcOrd="0" destOrd="0" presId="urn:microsoft.com/office/officeart/2005/8/layout/hList1"/>
    <dgm:cxn modelId="{752D8AA3-5B45-4B36-B02F-421C46FB695A}" type="presOf" srcId="{D40B0F97-C4A5-4CE7-9CFD-521967A4F628}" destId="{A20EFE21-928C-4E82-A745-9BC8A4AF3725}" srcOrd="0" destOrd="2" presId="urn:microsoft.com/office/officeart/2005/8/layout/hList1"/>
    <dgm:cxn modelId="{90A5DB53-83E0-459A-B641-1FBB38DADF52}" srcId="{54B2390F-D650-440C-AE66-5BB65AAC60BD}" destId="{97822A9B-3E3A-4142-974F-07C470E059DF}" srcOrd="1" destOrd="0" parTransId="{8AF3FDD1-3663-4F8A-AF56-A6A3067F00EA}" sibTransId="{C262F67A-8084-43A2-9EDA-BD369341B209}"/>
    <dgm:cxn modelId="{26FBEF29-9B66-490E-AD26-D28987B5B135}" srcId="{CF503366-B6AF-4737-9105-E1EBB8D0D46A}" destId="{735CC8FA-0041-4104-91CC-CA2B522817AE}" srcOrd="0" destOrd="0" parTransId="{5C5B51F0-51C0-4915-ABA0-CDD6E7CC41CB}" sibTransId="{2FE45BCA-4D24-4DC4-8485-12030BD1CD85}"/>
    <dgm:cxn modelId="{62594DBE-168A-4EB9-B7A6-6097B5311AC7}" srcId="{CF503366-B6AF-4737-9105-E1EBB8D0D46A}" destId="{77CCB9C9-AAB6-4053-9362-CE795264B8ED}" srcOrd="3" destOrd="0" parTransId="{A54A8C47-D991-4F2D-B5FA-0686AB696EE2}" sibTransId="{EB746E00-17F8-4713-89A2-F9827BA47AF9}"/>
    <dgm:cxn modelId="{9AD6CB92-251A-4959-B9FE-1053FC0867C3}" type="presOf" srcId="{DCF00056-0107-4A45-BBB1-689A7D311B3B}" destId="{4B20012B-154F-4017-9A9E-748B982888DE}" srcOrd="0" destOrd="1" presId="urn:microsoft.com/office/officeart/2005/8/layout/hList1"/>
    <dgm:cxn modelId="{E2512BEB-0244-49A7-8394-265214368BE5}" type="presOf" srcId="{735CC8FA-0041-4104-91CC-CA2B522817AE}" destId="{4B20012B-154F-4017-9A9E-748B982888DE}" srcOrd="0" destOrd="0" presId="urn:microsoft.com/office/officeart/2005/8/layout/hList1"/>
    <dgm:cxn modelId="{92C50ED7-9CA9-41A1-BE25-2FF252AB250E}" srcId="{97822A9B-3E3A-4142-974F-07C470E059DF}" destId="{399518FA-8322-4539-893E-281676442F11}" srcOrd="0" destOrd="0" parTransId="{E2A9F3A5-7C8B-4AC6-93C1-722D399D1A83}" sibTransId="{04D99E1D-B47E-4224-8CA3-C759B7374F63}"/>
    <dgm:cxn modelId="{1BA3B5E4-BB07-410E-95FF-D1884DFEAA99}" type="presOf" srcId="{54B2390F-D650-440C-AE66-5BB65AAC60BD}" destId="{4C835795-F643-441F-8010-0811F043D187}" srcOrd="0" destOrd="0" presId="urn:microsoft.com/office/officeart/2005/8/layout/hList1"/>
    <dgm:cxn modelId="{EFBE5C27-E4B0-4269-82EC-A7FDF25C726F}" type="presOf" srcId="{95698C18-146A-4EC4-A717-893CB1E4EEBE}" destId="{53A0AF49-7DF8-46D3-9A9A-6FB4C859930A}" srcOrd="0" destOrd="0" presId="urn:microsoft.com/office/officeart/2005/8/layout/hList1"/>
    <dgm:cxn modelId="{A4CBECAF-5538-4C53-842E-322D4D0E86FE}" srcId="{CF503366-B6AF-4737-9105-E1EBB8D0D46A}" destId="{DCF00056-0107-4A45-BBB1-689A7D311B3B}" srcOrd="1" destOrd="0" parTransId="{5D793259-387C-4A1A-A75A-AE1D5CD657CC}" sibTransId="{8C757F28-49CC-4209-882B-F93E86FA539B}"/>
    <dgm:cxn modelId="{8CA3174E-644D-4195-AD3A-EAB4A7DF0B91}" srcId="{54B2390F-D650-440C-AE66-5BB65AAC60BD}" destId="{CF503366-B6AF-4737-9105-E1EBB8D0D46A}" srcOrd="2" destOrd="0" parTransId="{BB6D15FE-D05F-43C4-8F30-DFF727018057}" sibTransId="{B0336393-4D0E-4141-9A73-D4C00F5848F8}"/>
    <dgm:cxn modelId="{F511CDA0-8978-403C-AC0A-DF6596E7E97E}" type="presOf" srcId="{9C30E0A4-C710-4A26-87E9-26E0DB6F2B2C}" destId="{05E343E5-CA12-44D6-AB55-D25BF202F65F}" srcOrd="0" destOrd="1" presId="urn:microsoft.com/office/officeart/2005/8/layout/hList1"/>
    <dgm:cxn modelId="{416B645A-A746-4415-830E-11E9EDC459D1}" srcId="{54B2390F-D650-440C-AE66-5BB65AAC60BD}" destId="{95698C18-146A-4EC4-A717-893CB1E4EEBE}" srcOrd="0" destOrd="0" parTransId="{D4872625-B119-4EEB-9A10-863D138BC205}" sibTransId="{4E550CF4-0686-49EA-8732-5ADD3BCC04D9}"/>
    <dgm:cxn modelId="{E72511BD-365B-4EDB-927B-5633E40ACC40}" srcId="{97822A9B-3E3A-4142-974F-07C470E059DF}" destId="{D40B0F97-C4A5-4CE7-9CFD-521967A4F628}" srcOrd="2" destOrd="0" parTransId="{D7DDC603-A101-4A06-9E67-316A36484CC6}" sibTransId="{9C9D7DB1-6751-4777-A918-C15288760BF2}"/>
    <dgm:cxn modelId="{51046086-6936-4437-B901-4A1A1AFF8B6A}" srcId="{97822A9B-3E3A-4142-974F-07C470E059DF}" destId="{44173CF8-87AF-4520-98E9-9BE42DF01B31}" srcOrd="1" destOrd="0" parTransId="{1FB170BA-119F-483A-A3C8-698878911C7F}" sibTransId="{EAE5EDD0-BD5D-4C6D-8A28-270B0F5B3AC0}"/>
    <dgm:cxn modelId="{01A4E749-CAB2-4E30-B5B5-FFDFA10F2D02}" srcId="{95698C18-146A-4EC4-A717-893CB1E4EEBE}" destId="{9C30E0A4-C710-4A26-87E9-26E0DB6F2B2C}" srcOrd="1" destOrd="0" parTransId="{B2B2C323-73CE-4F67-ADC0-11AF4ABF2B0F}" sibTransId="{A383FFD2-5CFE-4ACF-8E83-90E8F883774D}"/>
    <dgm:cxn modelId="{51049EE2-C310-466E-906C-7630761E67AA}" srcId="{CF503366-B6AF-4737-9105-E1EBB8D0D46A}" destId="{0CE6C83D-6E1F-4977-BB3F-A9490C374EA6}" srcOrd="2" destOrd="0" parTransId="{3BC665B2-183C-4FEB-B428-66B49E860B5C}" sibTransId="{72524553-AB40-4126-8A3A-F800C5CA8AB3}"/>
    <dgm:cxn modelId="{858598F1-F958-4D49-AAF3-18523F9C1D45}" type="presOf" srcId="{5AE70977-425B-4A90-AD3A-3A28F0DFD70F}" destId="{05E343E5-CA12-44D6-AB55-D25BF202F65F}" srcOrd="0" destOrd="0" presId="urn:microsoft.com/office/officeart/2005/8/layout/hList1"/>
    <dgm:cxn modelId="{E254FE99-5380-422A-90F8-3A1FCDBC2B5A}" type="presOf" srcId="{97822A9B-3E3A-4142-974F-07C470E059DF}" destId="{0C70CD31-025A-440C-8E57-0F5C539C5835}" srcOrd="0" destOrd="0" presId="urn:microsoft.com/office/officeart/2005/8/layout/hList1"/>
    <dgm:cxn modelId="{7074A54A-C962-4DBE-A04A-42A1B098FABB}" type="presOf" srcId="{399518FA-8322-4539-893E-281676442F11}" destId="{A20EFE21-928C-4E82-A745-9BC8A4AF3725}" srcOrd="0" destOrd="0" presId="urn:microsoft.com/office/officeart/2005/8/layout/hList1"/>
    <dgm:cxn modelId="{13E671F6-2D99-498B-86CC-7170BF81B0DE}" type="presOf" srcId="{77CCB9C9-AAB6-4053-9362-CE795264B8ED}" destId="{4B20012B-154F-4017-9A9E-748B982888DE}" srcOrd="0" destOrd="3" presId="urn:microsoft.com/office/officeart/2005/8/layout/hList1"/>
    <dgm:cxn modelId="{668A8F2D-A3BA-4AC9-9D6F-2F2177FB0831}" type="presParOf" srcId="{4C835795-F643-441F-8010-0811F043D187}" destId="{869BFE31-FCE8-4418-AD78-1E534EF64F6E}" srcOrd="0" destOrd="0" presId="urn:microsoft.com/office/officeart/2005/8/layout/hList1"/>
    <dgm:cxn modelId="{CFA9DBC0-8138-4E07-975B-D1B9B6C3ECAA}" type="presParOf" srcId="{869BFE31-FCE8-4418-AD78-1E534EF64F6E}" destId="{53A0AF49-7DF8-46D3-9A9A-6FB4C859930A}" srcOrd="0" destOrd="0" presId="urn:microsoft.com/office/officeart/2005/8/layout/hList1"/>
    <dgm:cxn modelId="{BEEEBE5A-DD1F-4887-8193-F80006C3FFB7}" type="presParOf" srcId="{869BFE31-FCE8-4418-AD78-1E534EF64F6E}" destId="{05E343E5-CA12-44D6-AB55-D25BF202F65F}" srcOrd="1" destOrd="0" presId="urn:microsoft.com/office/officeart/2005/8/layout/hList1"/>
    <dgm:cxn modelId="{B9708C41-D1FF-46E6-B5E5-69A13B02C86B}" type="presParOf" srcId="{4C835795-F643-441F-8010-0811F043D187}" destId="{B48C9911-6013-432D-80A9-940000BF1DC8}" srcOrd="1" destOrd="0" presId="urn:microsoft.com/office/officeart/2005/8/layout/hList1"/>
    <dgm:cxn modelId="{9F5C8B95-16C5-4359-BF8D-44326ECECEA5}" type="presParOf" srcId="{4C835795-F643-441F-8010-0811F043D187}" destId="{2EBDC3A8-014C-465A-A84D-FD42680DD5C6}" srcOrd="2" destOrd="0" presId="urn:microsoft.com/office/officeart/2005/8/layout/hList1"/>
    <dgm:cxn modelId="{2A94786B-F037-40FC-8BE7-6A585668A5A6}" type="presParOf" srcId="{2EBDC3A8-014C-465A-A84D-FD42680DD5C6}" destId="{0C70CD31-025A-440C-8E57-0F5C539C5835}" srcOrd="0" destOrd="0" presId="urn:microsoft.com/office/officeart/2005/8/layout/hList1"/>
    <dgm:cxn modelId="{10EBDFED-1655-460D-85CE-F42184E76D29}" type="presParOf" srcId="{2EBDC3A8-014C-465A-A84D-FD42680DD5C6}" destId="{A20EFE21-928C-4E82-A745-9BC8A4AF3725}" srcOrd="1" destOrd="0" presId="urn:microsoft.com/office/officeart/2005/8/layout/hList1"/>
    <dgm:cxn modelId="{9D0D2378-9816-49BF-B01E-EE202FD11071}" type="presParOf" srcId="{4C835795-F643-441F-8010-0811F043D187}" destId="{171A14C1-906E-45E9-AFC7-FDB4A36276C5}" srcOrd="3" destOrd="0" presId="urn:microsoft.com/office/officeart/2005/8/layout/hList1"/>
    <dgm:cxn modelId="{9ECCF109-A671-44DE-9609-624234B6F213}" type="presParOf" srcId="{4C835795-F643-441F-8010-0811F043D187}" destId="{A3252B04-48F3-4DD6-A6CE-DAF33D17EF58}" srcOrd="4" destOrd="0" presId="urn:microsoft.com/office/officeart/2005/8/layout/hList1"/>
    <dgm:cxn modelId="{7A984FAB-B80C-469F-A029-FB52BEBEE265}" type="presParOf" srcId="{A3252B04-48F3-4DD6-A6CE-DAF33D17EF58}" destId="{BD4FFEFA-62C1-4D7E-9836-6D837171BB22}" srcOrd="0" destOrd="0" presId="urn:microsoft.com/office/officeart/2005/8/layout/hList1"/>
    <dgm:cxn modelId="{90E6DCA4-E823-4B58-8E66-863C54EFAB8D}" type="presParOf" srcId="{A3252B04-48F3-4DD6-A6CE-DAF33D17EF58}" destId="{4B20012B-154F-4017-9A9E-748B982888D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A0AF49-7DF8-46D3-9A9A-6FB4C859930A}">
      <dsp:nvSpPr>
        <dsp:cNvPr id="0" name=""/>
        <dsp:cNvSpPr/>
      </dsp:nvSpPr>
      <dsp:spPr>
        <a:xfrm>
          <a:off x="2830" y="28554"/>
          <a:ext cx="2760001" cy="720000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Gestion de chantier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(EMO)  </a:t>
          </a:r>
          <a:endParaRPr lang="fr-FR" sz="17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830" y="28554"/>
        <a:ext cx="2760001" cy="720000"/>
      </dsp:txXfrm>
    </dsp:sp>
    <dsp:sp modelId="{05E343E5-CA12-44D6-AB55-D25BF202F65F}">
      <dsp:nvSpPr>
        <dsp:cNvPr id="0" name=""/>
        <dsp:cNvSpPr/>
      </dsp:nvSpPr>
      <dsp:spPr>
        <a:xfrm>
          <a:off x="2830" y="748554"/>
          <a:ext cx="2760001" cy="2311421"/>
        </a:xfrm>
        <a:prstGeom prst="rect">
          <a:avLst/>
        </a:prstGeom>
        <a:solidFill>
          <a:srgbClr val="FFC000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Installation du matériel</a:t>
          </a:r>
          <a:endParaRPr lang="fr-FR" sz="1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S’assure du bon fonctionnement de l’installation</a:t>
          </a:r>
          <a:endParaRPr lang="fr-FR" sz="1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830" y="748554"/>
        <a:ext cx="2760001" cy="2311421"/>
      </dsp:txXfrm>
    </dsp:sp>
    <dsp:sp modelId="{0C70CD31-025A-440C-8E57-0F5C539C5835}">
      <dsp:nvSpPr>
        <dsp:cNvPr id="0" name=""/>
        <dsp:cNvSpPr/>
      </dsp:nvSpPr>
      <dsp:spPr>
        <a:xfrm>
          <a:off x="3149233" y="28554"/>
          <a:ext cx="2760001" cy="720000"/>
        </a:xfrm>
        <a:prstGeom prst="rect">
          <a:avLst/>
        </a:prstGeom>
        <a:solidFill>
          <a:srgbClr val="FFC000">
            <a:hueOff val="5197846"/>
            <a:satOff val="-23984"/>
            <a:lumOff val="883"/>
            <a:alphaOff val="0"/>
          </a:srgbClr>
        </a:solidFill>
        <a:ln w="12700" cap="flat" cmpd="sng" algn="ctr">
          <a:solidFill>
            <a:srgbClr val="FFC000">
              <a:hueOff val="5197846"/>
              <a:satOff val="-23984"/>
              <a:lumOff val="883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Gestionnaire de scénarii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(Infirmier(e) chef de service)</a:t>
          </a:r>
          <a:endParaRPr lang="fr-FR" sz="17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149233" y="28554"/>
        <a:ext cx="2760001" cy="720000"/>
      </dsp:txXfrm>
    </dsp:sp>
    <dsp:sp modelId="{A20EFE21-928C-4E82-A745-9BC8A4AF3725}">
      <dsp:nvSpPr>
        <dsp:cNvPr id="0" name=""/>
        <dsp:cNvSpPr/>
      </dsp:nvSpPr>
      <dsp:spPr>
        <a:xfrm>
          <a:off x="3149233" y="748554"/>
          <a:ext cx="2760001" cy="2311421"/>
        </a:xfrm>
        <a:prstGeom prst="rect">
          <a:avLst/>
        </a:prstGeom>
        <a:solidFill>
          <a:srgbClr val="FFC000">
            <a:tint val="40000"/>
            <a:alpha val="90000"/>
            <a:hueOff val="5756959"/>
            <a:satOff val="-30630"/>
            <a:lumOff val="-1745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5756959"/>
              <a:satOff val="-30630"/>
              <a:lumOff val="-174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Définition des différents scénarios</a:t>
          </a:r>
          <a:endParaRPr lang="fr-FR" sz="1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Contacts utilisateurs</a:t>
          </a:r>
          <a:endParaRPr lang="fr-FR" sz="1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Approche projet : définition des besoins, mise en œuvre,  évaluation, ajustement et amélioration</a:t>
          </a:r>
          <a:endParaRPr lang="fr-FR" sz="1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149233" y="748554"/>
        <a:ext cx="2760001" cy="2311421"/>
      </dsp:txXfrm>
    </dsp:sp>
    <dsp:sp modelId="{BD4FFEFA-62C1-4D7E-9836-6D837171BB22}">
      <dsp:nvSpPr>
        <dsp:cNvPr id="0" name=""/>
        <dsp:cNvSpPr/>
      </dsp:nvSpPr>
      <dsp:spPr>
        <a:xfrm>
          <a:off x="6295635" y="28554"/>
          <a:ext cx="2760001" cy="720000"/>
        </a:xfrm>
        <a:prstGeom prst="rect">
          <a:avLst/>
        </a:prstGeom>
        <a:solidFill>
          <a:srgbClr val="FFC000">
            <a:hueOff val="10395692"/>
            <a:satOff val="-47968"/>
            <a:lumOff val="1765"/>
            <a:alphaOff val="0"/>
          </a:srgbClr>
        </a:solidFill>
        <a:ln w="12700" cap="flat" cmpd="sng" algn="ctr">
          <a:solidFill>
            <a:srgbClr val="FFC000">
              <a:hueOff val="10395692"/>
              <a:satOff val="-47968"/>
              <a:lumOff val="176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Gestionnaire de système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(Cellule </a:t>
          </a:r>
          <a:r>
            <a:rPr lang="fr-FR" sz="1700" kern="12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Param</a:t>
          </a:r>
          <a:r>
            <a:rPr lang="fr-FR" sz="17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) </a:t>
          </a:r>
          <a:endParaRPr lang="fr-FR" sz="17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295635" y="28554"/>
        <a:ext cx="2760001" cy="720000"/>
      </dsp:txXfrm>
    </dsp:sp>
    <dsp:sp modelId="{4B20012B-154F-4017-9A9E-748B982888DE}">
      <dsp:nvSpPr>
        <dsp:cNvPr id="0" name=""/>
        <dsp:cNvSpPr/>
      </dsp:nvSpPr>
      <dsp:spPr>
        <a:xfrm>
          <a:off x="6295635" y="748554"/>
          <a:ext cx="2760001" cy="2311421"/>
        </a:xfrm>
        <a:prstGeom prst="rect">
          <a:avLst/>
        </a:prstGeom>
        <a:solidFill>
          <a:srgbClr val="FFC000">
            <a:tint val="40000"/>
            <a:alpha val="90000"/>
            <a:hueOff val="11513918"/>
            <a:satOff val="-61261"/>
            <a:lumOff val="-3490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11513918"/>
              <a:satOff val="-61261"/>
              <a:lumOff val="-349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« Traduction » des scénarii pour configuration du système</a:t>
          </a:r>
          <a:endParaRPr lang="fr-FR" sz="1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 Adaptation/modification</a:t>
          </a:r>
          <a:endParaRPr lang="fr-FR" sz="1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Fonction long terme, back-up à prévoir</a:t>
          </a:r>
          <a:endParaRPr lang="fr-FR" sz="1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Démarrage formation dès l’installation</a:t>
          </a:r>
          <a:endParaRPr lang="fr-FR" sz="1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6295635" y="748554"/>
        <a:ext cx="2760001" cy="2311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245D5FF0-ACC5-4422-BA67-AD9E847B70C4}" type="datetimeFigureOut">
              <a:rPr lang="fr-BE" smtClean="0"/>
              <a:t>27-05-26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DB8EE9EF-BA55-4597-9524-082FFB30D1E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0711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0FAFE31A-F680-4B02-9596-29E3BB330512}" type="datetimeFigureOut">
              <a:rPr lang="fr-BE" smtClean="0"/>
              <a:t>27-05-26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9DBD31B7-7840-4B58-9CA0-CF83ED7433E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318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85">
              <a:defRPr/>
            </a:pPr>
            <a:fld id="{9DBD31B7-7840-4B58-9CA0-CF83ED7433E5}" type="slidenum">
              <a:rPr lang="fr-BE">
                <a:solidFill>
                  <a:prstClr val="black"/>
                </a:solidFill>
                <a:latin typeface="Calibri" panose="020F0502020204030204"/>
              </a:rPr>
              <a:pPr defTabSz="914185">
                <a:defRPr/>
              </a:pPr>
              <a:t>17</a:t>
            </a:fld>
            <a:endParaRPr lang="fr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8861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7559">
              <a:defRPr/>
            </a:pPr>
            <a:fld id="{9DBD31B7-7840-4B58-9CA0-CF83ED7433E5}" type="slidenum">
              <a:rPr lang="fr-BE">
                <a:solidFill>
                  <a:prstClr val="black"/>
                </a:solidFill>
                <a:latin typeface="Calibri" panose="020F0502020204030204"/>
              </a:rPr>
              <a:pPr defTabSz="907559">
                <a:defRPr/>
              </a:pPr>
              <a:t>18</a:t>
            </a:fld>
            <a:endParaRPr lang="fr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2428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85">
              <a:defRPr/>
            </a:pPr>
            <a:fld id="{9DBD31B7-7840-4B58-9CA0-CF83ED7433E5}" type="slidenum">
              <a:rPr lang="fr-BE">
                <a:solidFill>
                  <a:prstClr val="black"/>
                </a:solidFill>
                <a:latin typeface="Calibri" panose="020F0502020204030204"/>
              </a:rPr>
              <a:pPr defTabSz="914185">
                <a:defRPr/>
              </a:pPr>
              <a:t>19</a:t>
            </a:fld>
            <a:endParaRPr lang="fr-B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12169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4857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_ TITRES +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BE0CAEF-467B-40D2-B8A9-32B3FA3EDE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026665" y="2161300"/>
            <a:ext cx="330669" cy="250121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A383DD-3BE4-4C8A-B697-7FAE234F06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86" y="6195701"/>
            <a:ext cx="717815" cy="474936"/>
          </a:xfrm>
          <a:prstGeom prst="rect">
            <a:avLst/>
          </a:prstGeom>
        </p:spPr>
      </p:pic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4B88BAE5-3E75-49A1-B217-74AB496D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8437" y="6356350"/>
            <a:ext cx="1028228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4D4525C-ABF2-4529-86EF-8EE597549C07}" type="slidenum">
              <a:rPr lang="fr-BE" smtClean="0"/>
              <a:pPr/>
              <a:t>‹N°›</a:t>
            </a:fld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1EB72F-B5B8-4620-AD80-459EB45122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384559"/>
            <a:ext cx="1267878" cy="1392486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6D88FD0-0111-4CDB-AB3B-360F1E60CE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0497" y="1213158"/>
            <a:ext cx="9777940" cy="6237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de la diapositive</a:t>
            </a:r>
            <a:endParaRPr lang="fr-BE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09FAB17-A72E-43F5-8D87-C013C248AA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0497" y="816523"/>
            <a:ext cx="9777940" cy="366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NOM SECTION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12352BE8-B4B1-4D7D-91F3-FC78C3B6204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20788" y="2093913"/>
            <a:ext cx="9777412" cy="3844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ork Sans" panose="00000500000000000000" pitchFamily="2" charset="0"/>
              <a:buChar char="›"/>
              <a:defRPr/>
            </a:lvl1pPr>
            <a:lvl2pPr marL="685800" indent="-228600">
              <a:buClr>
                <a:schemeClr val="accent1"/>
              </a:buClr>
              <a:buFont typeface="Work Sans" panose="00000500000000000000" pitchFamily="2" charset="0"/>
              <a:buChar char="›"/>
              <a:defRPr/>
            </a:lvl2pPr>
            <a:lvl3pPr marL="1143000" indent="-228600">
              <a:buClr>
                <a:schemeClr val="accent1"/>
              </a:buClr>
              <a:buFont typeface="Work Sans" panose="00000500000000000000" pitchFamily="2" charset="0"/>
              <a:buChar char="›"/>
              <a:defRPr/>
            </a:lvl3pPr>
            <a:lvl4pPr marL="1600200" indent="-228600">
              <a:buClr>
                <a:schemeClr val="accent1"/>
              </a:buClr>
              <a:buFont typeface="Work Sans" panose="00000500000000000000" pitchFamily="2" charset="0"/>
              <a:buChar char="›"/>
              <a:defRPr/>
            </a:lvl4pPr>
            <a:lvl5pPr marL="2057400" indent="-228600">
              <a:buClr>
                <a:schemeClr val="accent1"/>
              </a:buClr>
              <a:buFont typeface="Work Sans" panose="00000500000000000000" pitchFamily="2" charset="0"/>
              <a:buChar char="›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361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4156" userDrawn="1">
          <p15:clr>
            <a:srgbClr val="FBAE40"/>
          </p15:clr>
        </p15:guide>
        <p15:guide id="3" pos="461" userDrawn="1">
          <p15:clr>
            <a:srgbClr val="FBAE40"/>
          </p15:clr>
        </p15:guide>
        <p15:guide id="4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_ TITRES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BE0CAEF-467B-40D2-B8A9-32B3FA3EDE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026665" y="2161300"/>
            <a:ext cx="330669" cy="2501215"/>
          </a:xfrm>
          <a:prstGeom prst="rect">
            <a:avLst/>
          </a:prstGeom>
        </p:spPr>
      </p:pic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4B88BAE5-3E75-49A1-B217-74AB496D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8437" y="6356350"/>
            <a:ext cx="1028228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4D4525C-ABF2-4529-86EF-8EE597549C07}" type="slidenum">
              <a:rPr lang="fr-BE" smtClean="0"/>
              <a:pPr/>
              <a:t>‹N°›</a:t>
            </a:fld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1EB72F-B5B8-4620-AD80-459EB45122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384559"/>
            <a:ext cx="1267878" cy="1392486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6D88FD0-0111-4CDB-AB3B-360F1E60CE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0497" y="1213158"/>
            <a:ext cx="9777940" cy="6237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de la diapositive</a:t>
            </a:r>
            <a:endParaRPr lang="fr-BE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09FAB17-A72E-43F5-8D87-C013C248AA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0497" y="816523"/>
            <a:ext cx="9777940" cy="366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NOM SECTION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55AF5DE-8C47-4233-879A-97DCD5861C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86" y="6195701"/>
            <a:ext cx="717815" cy="47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97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4156">
          <p15:clr>
            <a:srgbClr val="FBAE40"/>
          </p15:clr>
        </p15:guide>
        <p15:guide id="3" pos="461">
          <p15:clr>
            <a:srgbClr val="FBAE40"/>
          </p15:clr>
        </p15:guide>
        <p15:guide id="4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CONTENU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0B12169-4072-4E8D-B32A-89B6E0AA0A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026665" y="2161300"/>
            <a:ext cx="330669" cy="2501215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096DC146-E696-4470-8D6B-59494A88E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8437" y="6356350"/>
            <a:ext cx="1028228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4D4525C-ABF2-4529-86EF-8EE597549C07}" type="slidenum">
              <a:rPr lang="fr-BE" smtClean="0"/>
              <a:pPr/>
              <a:t>‹N°›</a:t>
            </a:fld>
            <a:endParaRPr lang="fr-BE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D431BFF-A090-41BE-A07E-CBB9310560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86" y="6195701"/>
            <a:ext cx="717815" cy="47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24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4156" userDrawn="1">
          <p15:clr>
            <a:srgbClr val="FBAE40"/>
          </p15:clr>
        </p15:guide>
        <p15:guide id="3" pos="461" userDrawn="1">
          <p15:clr>
            <a:srgbClr val="FBAE40"/>
          </p15:clr>
        </p15:guide>
        <p15:guide id="4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CONTENU +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0B12169-4072-4E8D-B32A-89B6E0AA0A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026665" y="2161300"/>
            <a:ext cx="330669" cy="2501215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096DC146-E696-4470-8D6B-59494A88E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8437" y="6356350"/>
            <a:ext cx="1028228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4D4525C-ABF2-4529-86EF-8EE597549C07}" type="slidenum">
              <a:rPr lang="fr-BE" smtClean="0"/>
              <a:pPr/>
              <a:t>‹N°›</a:t>
            </a:fld>
            <a:endParaRPr lang="fr-BE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D431BFF-A090-41BE-A07E-CBB9310560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86" y="6195701"/>
            <a:ext cx="717815" cy="474936"/>
          </a:xfrm>
          <a:prstGeom prst="rect">
            <a:avLst/>
          </a:prstGeom>
        </p:spPr>
      </p:pic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AB578840-2744-4CFB-AFB1-193A54BD51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93448" y="1213159"/>
            <a:ext cx="4902437" cy="5472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Titre de la diapositive</a:t>
            </a:r>
            <a:endParaRPr lang="fr-BE" dirty="0"/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DFA36735-5359-43BC-8EF2-B2A74BFB51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93446" y="1784302"/>
            <a:ext cx="4902437" cy="5472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500" b="0">
                <a:solidFill>
                  <a:schemeClr val="accent1"/>
                </a:solidFill>
                <a:latin typeface="Handelson Three" panose="00000100000000000000" pitchFamily="50" charset="0"/>
              </a:defRPr>
            </a:lvl1pPr>
          </a:lstStyle>
          <a:p>
            <a:pPr lvl="0"/>
            <a:r>
              <a:rPr lang="fr-FR" dirty="0"/>
              <a:t>Introduction de diapositive</a:t>
            </a:r>
            <a:endParaRPr lang="fr-BE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A1546DD-2435-46B8-BCE6-AABB10C623CE}"/>
              </a:ext>
            </a:extLst>
          </p:cNvPr>
          <p:cNvCxnSpPr>
            <a:cxnSpLocks/>
          </p:cNvCxnSpPr>
          <p:nvPr userDrawn="1"/>
        </p:nvCxnSpPr>
        <p:spPr>
          <a:xfrm flipH="1">
            <a:off x="6101696" y="2555192"/>
            <a:ext cx="35892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82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4156">
          <p15:clr>
            <a:srgbClr val="FBAE40"/>
          </p15:clr>
        </p15:guide>
        <p15:guide id="3" pos="461">
          <p15:clr>
            <a:srgbClr val="FBAE40"/>
          </p15:clr>
        </p15:guide>
        <p15:guide id="4" pos="721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89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  <p:sldLayoutId id="2147483651" r:id="rId3"/>
    <p:sldLayoutId id="2147483649" r:id="rId4"/>
    <p:sldLayoutId id="2147483653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FED6130-9166-4C24-8A46-3BB656D567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61" y="272951"/>
            <a:ext cx="1750160" cy="115797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75DFC13-FF87-4C3C-9FFE-7E06FC1D25CD}"/>
              </a:ext>
            </a:extLst>
          </p:cNvPr>
          <p:cNvSpPr txBox="1"/>
          <p:nvPr/>
        </p:nvSpPr>
        <p:spPr>
          <a:xfrm>
            <a:off x="544461" y="1733933"/>
            <a:ext cx="66396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baseline="30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Présentation</a:t>
            </a:r>
            <a:r>
              <a:rPr lang="en-US" sz="32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CHU Tivoli</a:t>
            </a:r>
            <a:endParaRPr lang="en-US" baseline="30000" dirty="0" smtClean="0"/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Journée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AFTSH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jeudi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aseline="30000" dirty="0"/>
          </a:p>
          <a:p>
            <a:endParaRPr lang="en-US" baseline="30000" dirty="0" smtClean="0"/>
          </a:p>
          <a:p>
            <a:endParaRPr lang="en-US" baseline="30000" dirty="0" smtClean="0"/>
          </a:p>
          <a:p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Cellule </a:t>
            </a:r>
            <a:r>
              <a:rPr lang="en-US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Développement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Infrastructures </a:t>
            </a:r>
          </a:p>
          <a:p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Xavier Beguin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239671-8AFC-4186-A81A-6793BE2B28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5546784"/>
            <a:ext cx="4959594" cy="149283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187" y="1321724"/>
            <a:ext cx="4303144" cy="4730406"/>
          </a:xfrm>
          <a:prstGeom prst="rect">
            <a:avLst/>
          </a:prstGeom>
        </p:spPr>
      </p:pic>
      <p:sp>
        <p:nvSpPr>
          <p:cNvPr id="5" name="Organigramme : Connecteur 4"/>
          <p:cNvSpPr/>
          <p:nvPr/>
        </p:nvSpPr>
        <p:spPr>
          <a:xfrm>
            <a:off x="7248698" y="1430929"/>
            <a:ext cx="4901886" cy="5116148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554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20497" y="2699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499474" y="1597738"/>
            <a:ext cx="8451142" cy="444554"/>
          </a:xfrm>
          <a:prstGeom prst="rect">
            <a:avLst/>
          </a:prstGeom>
          <a:noFill/>
        </p:spPr>
        <p:txBody>
          <a:bodyPr lIns="91421" tIns="45711" rIns="91421" bIns="45711"/>
          <a:lstStyle/>
          <a:p>
            <a:pPr marL="12698" eaLnBrk="1" hangingPunct="1"/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Projet 3 : Extension du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Cancéropôle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– Novembre 2021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525"/>
            <a:endParaRPr lang="fr-FR" sz="2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" y="2126845"/>
            <a:ext cx="5526271" cy="414470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25" y="2126844"/>
            <a:ext cx="6215840" cy="4144703"/>
          </a:xfrm>
          <a:prstGeom prst="rect">
            <a:avLst/>
          </a:prstGeom>
        </p:spPr>
      </p:pic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157EC8C-56BC-488B-B3C9-C82CAA4AE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8038" y="662473"/>
            <a:ext cx="10828627" cy="933062"/>
          </a:xfrm>
        </p:spPr>
        <p:txBody>
          <a:bodyPr/>
          <a:lstStyle/>
          <a:p>
            <a:r>
              <a:rPr lang="fr-BE" sz="2400" b="0" dirty="0">
                <a:latin typeface="Arial" panose="020B0604020202020204" pitchFamily="34" charset="0"/>
                <a:cs typeface="Arial" panose="020B0604020202020204" pitchFamily="34" charset="0"/>
              </a:rPr>
              <a:t>4. Retour sur les principales réalisations en développement immobilier</a:t>
            </a:r>
          </a:p>
          <a:p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Appel </a:t>
            </a:r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à Projets n°1 : projets réalisés </a:t>
            </a:r>
          </a:p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5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20497" y="2699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733527" y="1498147"/>
            <a:ext cx="10458473" cy="1305025"/>
          </a:xfrm>
          <a:prstGeom prst="rect">
            <a:avLst/>
          </a:prstGeom>
          <a:noFill/>
        </p:spPr>
        <p:txBody>
          <a:bodyPr lIns="91421" tIns="45711" rIns="91421" bIns="45711"/>
          <a:lstStyle/>
          <a:p>
            <a:pPr marL="12698" eaLnBrk="1" hangingPunct="1"/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Fin de la phase 1 du 1</a:t>
            </a:r>
            <a:r>
              <a:rPr lang="fr-BE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plan de construction 2019-2024</a:t>
            </a:r>
          </a:p>
          <a:p>
            <a:pPr marL="12698" eaLnBrk="1" hangingPunct="1"/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Projet 2 : Construction d’une nouvelle aile : Bâtiment K </a:t>
            </a:r>
          </a:p>
          <a:p>
            <a:pPr marL="12698" eaLnBrk="1" hangingPunct="1"/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Urgences – Avril 2024 / U.S. – Avril 2025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525"/>
            <a:endParaRPr lang="fr-FR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11" y="3956180"/>
            <a:ext cx="4916080" cy="2765295"/>
          </a:xfrm>
          <a:prstGeom prst="rect">
            <a:avLst/>
          </a:prstGeom>
        </p:spPr>
      </p:pic>
      <p:pic>
        <p:nvPicPr>
          <p:cNvPr id="11" name="Picture 2" descr="7881a101-fc77-494e-b4a0-7540d14976c4@chu-tivo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9" y="2481930"/>
            <a:ext cx="2830499" cy="212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887511" y="2679087"/>
            <a:ext cx="52200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fr-FR" sz="1600" noProof="1">
                <a:solidFill>
                  <a:prstClr val="black"/>
                </a:solidFill>
                <a:latin typeface="Calibri" panose="020F0502020204030204"/>
              </a:rPr>
              <a:t>60 mois de travaux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fr-FR" sz="1600" noProof="1">
                <a:solidFill>
                  <a:prstClr val="black"/>
                </a:solidFill>
                <a:latin typeface="Calibri" panose="020F0502020204030204"/>
              </a:rPr>
              <a:t>30.000 </a:t>
            </a:r>
            <a:r>
              <a:rPr lang="fr-FR" sz="1600" noProof="1" smtClean="0">
                <a:solidFill>
                  <a:prstClr val="black"/>
                </a:solidFill>
                <a:latin typeface="Calibri" panose="020F0502020204030204"/>
              </a:rPr>
              <a:t>m² ajoutés aux 54.000 m² </a:t>
            </a:r>
            <a:endParaRPr lang="fr-FR" sz="1600" noProof="1">
              <a:solidFill>
                <a:prstClr val="black"/>
              </a:solidFill>
              <a:latin typeface="Calibri" panose="020F0502020204030204"/>
            </a:endParaRP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fr-FR" sz="1600" noProof="1" smtClean="0">
                <a:solidFill>
                  <a:prstClr val="black"/>
                </a:solidFill>
                <a:latin typeface="Calibri" panose="020F0502020204030204"/>
              </a:rPr>
              <a:t>6 étages et 1 niveau technique </a:t>
            </a:r>
            <a:endParaRPr lang="fr-FR" sz="1600" noProof="1">
              <a:solidFill>
                <a:prstClr val="black"/>
              </a:solidFill>
              <a:latin typeface="Calibri" panose="020F0502020204030204"/>
            </a:endParaRP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fr-FR" sz="1600" noProof="1">
                <a:solidFill>
                  <a:prstClr val="black"/>
                </a:solidFill>
                <a:latin typeface="Calibri" panose="020F0502020204030204"/>
              </a:rPr>
              <a:t>10 salles d’opération + (3 potentielles)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fr-FR" sz="1600" noProof="1">
                <a:solidFill>
                  <a:prstClr val="black"/>
                </a:solidFill>
                <a:latin typeface="Calibri" panose="020F0502020204030204"/>
              </a:rPr>
              <a:t>194 lits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fr-FR" sz="1600" noProof="1">
                <a:solidFill>
                  <a:prstClr val="black"/>
                </a:solidFill>
                <a:latin typeface="Calibri" panose="020F0502020204030204"/>
              </a:rPr>
              <a:t>147 </a:t>
            </a:r>
            <a:r>
              <a:rPr lang="fr-FR" sz="1600" noProof="1" smtClean="0">
                <a:solidFill>
                  <a:prstClr val="black"/>
                </a:solidFill>
                <a:latin typeface="Calibri" panose="020F0502020204030204"/>
              </a:rPr>
              <a:t>chambres</a:t>
            </a:r>
            <a:endParaRPr lang="fr-FR" sz="1600" noProof="1">
              <a:solidFill>
                <a:prstClr val="black"/>
              </a:solidFill>
              <a:latin typeface="Calibri" panose="020F0502020204030204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1600" noProof="1" smtClean="0">
                <a:solidFill>
                  <a:srgbClr val="0070C0"/>
                </a:solidFill>
                <a:latin typeface="Calibri" panose="020F0502020204030204"/>
              </a:rPr>
              <a:t>86.420.643 € dont 12.154.000 € de révisions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511" y="4452808"/>
            <a:ext cx="3455139" cy="2269414"/>
          </a:xfrm>
          <a:prstGeom prst="rect">
            <a:avLst/>
          </a:prstGeom>
        </p:spPr>
      </p:pic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C157EC8C-56BC-488B-B3C9-C82CAA4AE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2862" y="640290"/>
            <a:ext cx="10266428" cy="842401"/>
          </a:xfrm>
        </p:spPr>
        <p:txBody>
          <a:bodyPr/>
          <a:lstStyle/>
          <a:p>
            <a:r>
              <a:rPr lang="fr-BE" sz="2400" b="0" dirty="0">
                <a:latin typeface="Arial" panose="020B0604020202020204" pitchFamily="34" charset="0"/>
                <a:cs typeface="Arial" panose="020B0604020202020204" pitchFamily="34" charset="0"/>
              </a:rPr>
              <a:t>4. Retour sur les principales réalisations en développement immobilier</a:t>
            </a:r>
          </a:p>
          <a:p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Appel </a:t>
            </a:r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à Projets </a:t>
            </a:r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n°1 : projets réalisés </a:t>
            </a:r>
          </a:p>
          <a:p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fr-FR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688" y="1180156"/>
            <a:ext cx="2852106" cy="160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9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20497" y="2699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4E897045-F23F-6AB8-C8BB-829BDC9E6677}"/>
              </a:ext>
            </a:extLst>
          </p:cNvPr>
          <p:cNvSpPr txBox="1">
            <a:spLocks/>
          </p:cNvSpPr>
          <p:nvPr/>
        </p:nvSpPr>
        <p:spPr>
          <a:xfrm>
            <a:off x="1365327" y="543536"/>
            <a:ext cx="10515600" cy="132556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Retour sur les principales réalisations en développement immobilier</a:t>
            </a:r>
          </a:p>
          <a:p>
            <a:pPr>
              <a:spcBef>
                <a:spcPts val="1000"/>
              </a:spcBef>
            </a:pPr>
            <a:r>
              <a:rPr lang="fr-FR" sz="2400" noProof="1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Bâtiment K – les étapes</a:t>
            </a:r>
            <a:endParaRPr lang="fr-FR" sz="2400" dirty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ZoneTexte 7"/>
          <p:cNvSpPr txBox="1">
            <a:spLocks noChangeArrowheads="1"/>
          </p:cNvSpPr>
          <p:nvPr/>
        </p:nvSpPr>
        <p:spPr bwMode="auto">
          <a:xfrm>
            <a:off x="1260396" y="1501776"/>
            <a:ext cx="10620531" cy="476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7675" indent="-355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47675" marR="0" lvl="0" indent="-355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2019 : accord de construction de la nouvelle </a:t>
            </a:r>
            <a:r>
              <a:rPr kumimoji="0" lang="fr-FR" sz="180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Bâtiment K </a:t>
            </a:r>
            <a:r>
              <a:rPr kumimoji="0" lang="fr-FR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(GW)</a:t>
            </a:r>
          </a:p>
          <a:p>
            <a:pPr marL="447675" marR="0" lvl="0" indent="-355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2020 : début des travaux, suspension en raison de la pandémie</a:t>
            </a:r>
          </a:p>
          <a:p>
            <a:pPr marL="447675" marR="0" lvl="0" indent="-355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2021 : reprise travaux </a:t>
            </a:r>
            <a:r>
              <a:rPr lang="fr-FR" sz="1800" noProof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Bâtiment</a:t>
            </a:r>
            <a:r>
              <a:rPr kumimoji="0" lang="fr-FR" sz="180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 K</a:t>
            </a:r>
            <a:endParaRPr kumimoji="0" lang="fr-FR" sz="1800" b="0" i="0" u="none" strike="noStrike" kern="1200" cap="none" spc="0" normalizeH="0" baseline="0" noProof="1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447675" marR="0" lvl="0" indent="-355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Mars 2024 : mise en exploitation du </a:t>
            </a:r>
            <a:r>
              <a:rPr kumimoji="0" lang="fr-FR" sz="180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nouveau service des </a:t>
            </a:r>
            <a:r>
              <a:rPr kumimoji="0" lang="fr-FR" sz="18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Urgences</a:t>
            </a:r>
          </a:p>
          <a:p>
            <a:pPr marL="447675" marR="0" lvl="0" indent="-355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22 avril 2025 : Chirurgie 9B vers </a:t>
            </a:r>
            <a:r>
              <a:rPr kumimoji="0" lang="fr-FR" sz="18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Unité Chirurgie court séjour </a:t>
            </a:r>
            <a:r>
              <a:rPr kumimoji="0" lang="fr-FR" sz="180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4K1</a:t>
            </a:r>
          </a:p>
          <a:p>
            <a:pPr marL="447675" marR="0" lvl="0" indent="-355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23 avril 2025 : Chirurgie 9A vers </a:t>
            </a:r>
            <a:r>
              <a:rPr kumimoji="0" lang="fr-FR" sz="18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Unité Chirurgie long séjour </a:t>
            </a:r>
            <a:r>
              <a:rPr kumimoji="0" lang="fr-FR" sz="180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4K2</a:t>
            </a:r>
          </a:p>
          <a:p>
            <a:pPr marL="447675" marR="0" lvl="0" indent="-355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29 avril 2025 : </a:t>
            </a:r>
            <a:r>
              <a:rPr kumimoji="0" lang="fr-FR" sz="180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Nouveau</a:t>
            </a:r>
            <a:r>
              <a:rPr kumimoji="0" lang="fr-FR" sz="18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 quartier opératoire </a:t>
            </a:r>
            <a:r>
              <a:rPr kumimoji="0" lang="fr-FR" sz="180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3K </a:t>
            </a:r>
          </a:p>
          <a:p>
            <a:pPr marL="447675" marR="0" lvl="0" indent="-355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15 mai 2025 : </a:t>
            </a:r>
            <a:r>
              <a:rPr kumimoji="0" lang="fr-FR" sz="18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Oncologie</a:t>
            </a:r>
            <a:r>
              <a:rPr kumimoji="0" lang="fr-FR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 7A vers 5K2</a:t>
            </a:r>
          </a:p>
          <a:p>
            <a:pPr marL="447675" marR="0" lvl="0" indent="-355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26 mai 2025 : </a:t>
            </a:r>
            <a:r>
              <a:rPr kumimoji="0" lang="fr-FR" sz="18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Gériatrie</a:t>
            </a:r>
            <a:r>
              <a:rPr kumimoji="0" lang="fr-FR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 6B vers 6K2</a:t>
            </a:r>
          </a:p>
          <a:p>
            <a:pPr marL="447675" marR="0" lvl="0" indent="-355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3 juin 2025 : </a:t>
            </a:r>
            <a:r>
              <a:rPr kumimoji="0" lang="fr-FR" sz="18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Revalidation</a:t>
            </a:r>
            <a:r>
              <a:rPr kumimoji="0" lang="fr-FR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 5C vers 6K1</a:t>
            </a:r>
          </a:p>
          <a:p>
            <a:pPr marL="447675" marR="0" lvl="0" indent="-355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4 juin 2025 : </a:t>
            </a:r>
            <a:r>
              <a:rPr kumimoji="0" lang="fr-FR" sz="18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Neurosciences</a:t>
            </a:r>
            <a:r>
              <a:rPr kumimoji="0" lang="fr-FR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 4A vers 5K1</a:t>
            </a:r>
          </a:p>
          <a:p>
            <a:pPr marL="447675" marR="0" lvl="0" indent="-355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A venir : </a:t>
            </a:r>
            <a:r>
              <a:rPr lang="fr-BE" sz="1800" noProof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</a:t>
            </a:r>
            <a:r>
              <a:rPr kumimoji="0" lang="fr-BE" sz="1800" b="0" i="0" u="none" strike="noStrike" kern="1200" cap="none" spc="0" normalizeH="0" baseline="0" noProof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dmissions</a:t>
            </a:r>
            <a:r>
              <a:rPr kumimoji="0" lang="fr-BE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, laboratoire, stérilisation et services logistiques</a:t>
            </a:r>
          </a:p>
          <a:p>
            <a:pPr marL="447675" marR="0" lvl="0" indent="-355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2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4EA511A-1EAF-46B1-A1A3-6C36EA61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495" y="2204419"/>
            <a:ext cx="5049379" cy="340041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76" y="2171674"/>
            <a:ext cx="5632523" cy="3433157"/>
          </a:xfrm>
          <a:prstGeom prst="rect">
            <a:avLst/>
          </a:prstGeom>
        </p:spPr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F0CA4987-D08B-4B6A-B102-6DA19FC283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1025" y="681846"/>
            <a:ext cx="9777412" cy="623887"/>
          </a:xfrm>
        </p:spPr>
        <p:txBody>
          <a:bodyPr/>
          <a:lstStyle/>
          <a:p>
            <a:r>
              <a:rPr lang="fr-BE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Bâtiment K</a:t>
            </a:r>
          </a:p>
          <a:p>
            <a:r>
              <a:rPr lang="fr-BE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Niveau </a:t>
            </a:r>
            <a:r>
              <a:rPr lang="fr-BE" sz="2400" b="0" dirty="0">
                <a:latin typeface="Arial" panose="020B0604020202020204" pitchFamily="34" charset="0"/>
                <a:cs typeface="Arial" panose="020B0604020202020204" pitchFamily="34" charset="0"/>
              </a:rPr>
              <a:t>1 : Zones logistiques et vestiaires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07276" y="1802342"/>
            <a:ext cx="208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Niveau</a:t>
            </a:r>
            <a:r>
              <a:rPr kumimoji="0" lang="fr-BE" sz="1800" b="0" i="0" u="none" strike="noStrike" kern="1200" cap="none" spc="0" normalizeH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– Zone A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268701" y="1802342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Niveau</a:t>
            </a:r>
            <a:r>
              <a:rPr kumimoji="0" lang="fr-BE" sz="1800" b="0" i="0" u="none" strike="noStrike" kern="1200" cap="none" spc="0" normalizeH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– Zone B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07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4EA511A-1EAF-46B1-A1A3-6C36EA61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CA4987-D08B-4B6A-B102-6DA19FC283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1127" y="704922"/>
            <a:ext cx="9777940" cy="623709"/>
          </a:xfrm>
        </p:spPr>
        <p:txBody>
          <a:bodyPr/>
          <a:lstStyle/>
          <a:p>
            <a:r>
              <a:rPr lang="fr-BE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Bâtiment K</a:t>
            </a:r>
          </a:p>
          <a:p>
            <a:r>
              <a:rPr lang="fr-BE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Niveau </a:t>
            </a:r>
            <a:r>
              <a:rPr lang="fr-BE" sz="2400" b="0" dirty="0">
                <a:latin typeface="Arial" panose="020B0604020202020204" pitchFamily="34" charset="0"/>
                <a:cs typeface="Arial" panose="020B0604020202020204" pitchFamily="34" charset="0"/>
              </a:rPr>
              <a:t>2 : Urgences / Hall – esplanade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41" y="1748261"/>
            <a:ext cx="6224896" cy="42182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946" y="3423111"/>
            <a:ext cx="4842956" cy="254338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934946" y="296721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Liaison tripode 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54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4EA511A-1EAF-46B1-A1A3-6C36EA61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CA4987-D08B-4B6A-B102-6DA19FC283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2981" y="681285"/>
            <a:ext cx="9777940" cy="623709"/>
          </a:xfrm>
        </p:spPr>
        <p:txBody>
          <a:bodyPr/>
          <a:lstStyle/>
          <a:p>
            <a:r>
              <a:rPr lang="fr-BE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Bâtiment K</a:t>
            </a:r>
          </a:p>
          <a:p>
            <a:r>
              <a:rPr lang="fr-BE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Niveau </a:t>
            </a:r>
            <a:r>
              <a:rPr lang="fr-BE" sz="2400" b="0" dirty="0">
                <a:latin typeface="Arial" panose="020B0604020202020204" pitchFamily="34" charset="0"/>
                <a:cs typeface="Arial" panose="020B0604020202020204" pitchFamily="34" charset="0"/>
              </a:rPr>
              <a:t>3 : Quartier opératoire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981" y="1695433"/>
            <a:ext cx="6680770" cy="502604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751" y="2924238"/>
            <a:ext cx="3458058" cy="327705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903751" y="2399851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BE" dirty="0" smtClean="0"/>
              <a:t>Liaison </a:t>
            </a:r>
            <a:r>
              <a:rPr lang="fr-BE" dirty="0"/>
              <a:t>tripode</a:t>
            </a:r>
          </a:p>
        </p:txBody>
      </p:sp>
    </p:spTree>
    <p:extLst>
      <p:ext uri="{BB962C8B-B14F-4D97-AF65-F5344CB8AC3E}">
        <p14:creationId xmlns:p14="http://schemas.microsoft.com/office/powerpoint/2010/main" val="388002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4EA511A-1EAF-46B1-A1A3-6C36EA61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CA4987-D08B-4B6A-B102-6DA19FC283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0497" y="609129"/>
            <a:ext cx="9777940" cy="623709"/>
          </a:xfrm>
        </p:spPr>
        <p:txBody>
          <a:bodyPr/>
          <a:lstStyle/>
          <a:p>
            <a:r>
              <a:rPr lang="fr-BE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Bâtiment K</a:t>
            </a:r>
          </a:p>
          <a:p>
            <a:r>
              <a:rPr lang="fr-BE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Niveaux </a:t>
            </a:r>
            <a:r>
              <a:rPr lang="fr-BE" sz="2400" b="0" dirty="0">
                <a:latin typeface="Arial" panose="020B0604020202020204" pitchFamily="34" charset="0"/>
                <a:cs typeface="Arial" panose="020B0604020202020204" pitchFamily="34" charset="0"/>
              </a:rPr>
              <a:t>4-5-6 : Unités de soins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05" y="1515291"/>
            <a:ext cx="6136167" cy="491044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038" y="3431532"/>
            <a:ext cx="4271513" cy="299420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152309" y="2951129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Liaison tripode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43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220497" y="663288"/>
            <a:ext cx="9777940" cy="623709"/>
          </a:xfrm>
        </p:spPr>
        <p:txBody>
          <a:bodyPr/>
          <a:lstStyle/>
          <a:p>
            <a:r>
              <a:rPr lang="fr-BE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5. Déploiement </a:t>
            </a:r>
            <a:r>
              <a:rPr lang="fr-BE" sz="2400" b="0" dirty="0">
                <a:latin typeface="Arial" panose="020B0604020202020204" pitchFamily="34" charset="0"/>
                <a:cs typeface="Arial" panose="020B0604020202020204" pitchFamily="34" charset="0"/>
              </a:rPr>
              <a:t>du système 25/8 </a:t>
            </a:r>
            <a:r>
              <a:rPr lang="fr-BE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au sein du Bâtiment K :</a:t>
            </a:r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5"/>
          </p:nvPr>
        </p:nvSpPr>
        <p:spPr>
          <a:xfrm>
            <a:off x="1220497" y="1760777"/>
            <a:ext cx="10336732" cy="4526208"/>
          </a:xfrm>
        </p:spPr>
        <p:txBody>
          <a:bodyPr/>
          <a:lstStyle/>
          <a:p>
            <a:pPr marL="0" indent="0">
              <a:buNone/>
            </a:pPr>
            <a:r>
              <a:rPr lang="fr-BE" sz="18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</a:t>
            </a:r>
            <a:r>
              <a:rPr lang="fr-B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B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Consultation de la Direction Infrastructures : </a:t>
            </a:r>
            <a:r>
              <a:rPr lang="fr-BE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fr-B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ccord, sous réserve d’une responsabilité collective</a:t>
            </a:r>
          </a:p>
          <a:p>
            <a:pPr marL="0" indent="0">
              <a:buNone/>
            </a:pPr>
            <a:r>
              <a:rPr lang="fr-BE" sz="18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</a:t>
            </a:r>
            <a:r>
              <a:rPr lang="fr-B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B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Consultation de la Direction du Département Infirmier: accord de principe pour l’évolution technologique.</a:t>
            </a:r>
          </a:p>
          <a:p>
            <a:pPr marL="0" indent="0">
              <a:buNone/>
            </a:pPr>
            <a:r>
              <a:rPr lang="fr-BE" sz="18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 </a:t>
            </a:r>
            <a:r>
              <a:rPr lang="fr-B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Consultation de la Direction Médicale: accord </a:t>
            </a:r>
            <a:r>
              <a:rPr lang="fr-BE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fr-B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principe pour </a:t>
            </a:r>
            <a:r>
              <a:rPr lang="fr-BE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l’évolution </a:t>
            </a:r>
            <a:r>
              <a:rPr lang="fr-B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technologique</a:t>
            </a:r>
            <a:endParaRPr lang="fr-BE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BE" sz="18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 </a:t>
            </a:r>
            <a:r>
              <a:rPr lang="fr-B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Consultation de la Direction IT : accord</a:t>
            </a:r>
          </a:p>
          <a:p>
            <a:pPr marL="0" indent="0">
              <a:buNone/>
            </a:pPr>
            <a:r>
              <a:rPr lang="fr-BE" sz="18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 </a:t>
            </a:r>
            <a:r>
              <a:rPr lang="fr-B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Analyse de l’impact budgétaire par application : 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fr-BE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fr-B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ppel infirmière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fr-B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Anti-fugue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fr-B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Anti-agression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fr-B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Géolocalisation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fr-B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Eclairage couloir</a:t>
            </a:r>
          </a:p>
          <a:p>
            <a:pPr marL="0" indent="0">
              <a:buNone/>
            </a:pPr>
            <a:r>
              <a:rPr lang="fr-BE" sz="18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 </a:t>
            </a:r>
            <a:r>
              <a:rPr lang="fr-B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Décision finale par la Direction Générale </a:t>
            </a:r>
          </a:p>
          <a:p>
            <a:pPr marL="0" indent="0">
              <a:buNone/>
            </a:pPr>
            <a:r>
              <a:rPr lang="fr-BE" sz="18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 </a:t>
            </a:r>
            <a:r>
              <a:rPr lang="fr-B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Visite du showroom 25/8 </a:t>
            </a:r>
            <a:r>
              <a:rPr lang="fr-BE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avec </a:t>
            </a:r>
            <a:r>
              <a:rPr lang="fr-B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directions </a:t>
            </a:r>
            <a:r>
              <a:rPr lang="fr-BE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médicale et infirmière </a:t>
            </a:r>
            <a:r>
              <a:rPr lang="fr-B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26 octobre 2022</a:t>
            </a:r>
            <a:endParaRPr lang="fr-BE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BE" sz="1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fr-BE" sz="1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BE" sz="1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</a:t>
            </a:r>
            <a:endParaRPr lang="fr-BE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20497" y="1280518"/>
            <a:ext cx="8197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Processus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de validation de la modification du marché </a:t>
            </a:r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(septembre 2022)</a:t>
            </a:r>
            <a:r>
              <a:rPr lang="fr-B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6527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181407" y="778996"/>
            <a:ext cx="10922260" cy="486888"/>
          </a:xfrm>
        </p:spPr>
        <p:txBody>
          <a:bodyPr/>
          <a:lstStyle/>
          <a:p>
            <a:r>
              <a:rPr lang="fr-BE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5. Déploiement du système 25/8 au sein du Bâtiment K</a:t>
            </a:r>
          </a:p>
          <a:p>
            <a:r>
              <a:rPr lang="fr-BE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Modification </a:t>
            </a:r>
            <a:r>
              <a:rPr lang="fr-BE" sz="2400" b="0" dirty="0"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fr-BE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marché : </a:t>
            </a:r>
            <a:r>
              <a:rPr lang="fr-BE" sz="2400" b="0" dirty="0">
                <a:latin typeface="Arial" panose="020B0604020202020204" pitchFamily="34" charset="0"/>
                <a:cs typeface="Arial" panose="020B0604020202020204" pitchFamily="34" charset="0"/>
              </a:rPr>
              <a:t>impact budgétaire 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5"/>
          </p:nvPr>
        </p:nvSpPr>
        <p:spPr>
          <a:xfrm>
            <a:off x="1025437" y="1647263"/>
            <a:ext cx="10487114" cy="4327707"/>
          </a:xfrm>
        </p:spPr>
        <p:txBody>
          <a:bodyPr>
            <a:normAutofit fontScale="40000" lnSpcReduction="20000"/>
          </a:bodyPr>
          <a:lstStyle/>
          <a:p>
            <a:pPr marL="914400" lvl="2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fr-BE" sz="1800" b="1" u="sng" dirty="0" smtClean="0">
              <a:solidFill>
                <a:srgbClr val="4A4A4A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fr-BE" sz="2100" b="1" u="sng" dirty="0" smtClean="0">
              <a:solidFill>
                <a:srgbClr val="4A4A4A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fr-BE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Système initial prévu en base  :	451.854 €</a:t>
            </a:r>
          </a:p>
          <a:p>
            <a:endParaRPr lang="fr-BE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fr-BE" sz="4300" dirty="0">
                <a:latin typeface="Arial" panose="020B0604020202020204" pitchFamily="34" charset="0"/>
                <a:cs typeface="Arial" panose="020B0604020202020204" pitchFamily="34" charset="0"/>
              </a:rPr>
              <a:t>Système sécurisation patient </a:t>
            </a:r>
            <a:r>
              <a:rPr lang="fr-BE" sz="4300" u="sng" dirty="0">
                <a:latin typeface="Arial" panose="020B0604020202020204" pitchFamily="34" charset="0"/>
                <a:cs typeface="Arial" panose="020B0604020202020204" pitchFamily="34" charset="0"/>
              </a:rPr>
              <a:t>25/8</a:t>
            </a:r>
            <a:r>
              <a:rPr lang="fr-BE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:	409.232 € =&gt; </a:t>
            </a:r>
            <a:r>
              <a:rPr lang="fr-BE" sz="7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BE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42.622 </a:t>
            </a:r>
            <a:r>
              <a:rPr lang="fr-BE" sz="4300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  <a:p>
            <a:pPr lvl="1">
              <a:buClrTx/>
            </a:pPr>
            <a:r>
              <a:rPr lang="fr-BE" sz="3900" dirty="0">
                <a:latin typeface="Arial" panose="020B0604020202020204" pitchFamily="34" charset="0"/>
                <a:cs typeface="Arial" panose="020B0604020202020204" pitchFamily="34" charset="0"/>
              </a:rPr>
              <a:t>Appel infirmier</a:t>
            </a:r>
          </a:p>
          <a:p>
            <a:pPr lvl="1">
              <a:buClrTx/>
            </a:pPr>
            <a:r>
              <a:rPr lang="fr-BE" sz="3900" dirty="0">
                <a:latin typeface="Arial" panose="020B0604020202020204" pitchFamily="34" charset="0"/>
                <a:cs typeface="Arial" panose="020B0604020202020204" pitchFamily="34" charset="0"/>
              </a:rPr>
              <a:t>ARCA</a:t>
            </a:r>
          </a:p>
          <a:p>
            <a:pPr lvl="1">
              <a:buClrTx/>
            </a:pPr>
            <a:r>
              <a:rPr lang="fr-BE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Communication interphonie</a:t>
            </a:r>
            <a:endParaRPr lang="fr-BE" sz="3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Tx/>
            </a:pPr>
            <a:r>
              <a:rPr lang="fr-BE" sz="3900" dirty="0">
                <a:latin typeface="Arial" panose="020B0604020202020204" pitchFamily="34" charset="0"/>
                <a:cs typeface="Arial" panose="020B0604020202020204" pitchFamily="34" charset="0"/>
              </a:rPr>
              <a:t>Anti-agression</a:t>
            </a:r>
          </a:p>
          <a:p>
            <a:pPr lvl="1">
              <a:buClrTx/>
            </a:pPr>
            <a:r>
              <a:rPr lang="fr-BE" sz="3900" dirty="0">
                <a:latin typeface="Arial" panose="020B0604020202020204" pitchFamily="34" charset="0"/>
                <a:cs typeface="Arial" panose="020B0604020202020204" pitchFamily="34" charset="0"/>
              </a:rPr>
              <a:t>Géolocalisation</a:t>
            </a:r>
          </a:p>
          <a:p>
            <a:endParaRPr lang="fr-BE" sz="4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fr-BE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Système </a:t>
            </a:r>
            <a:r>
              <a:rPr lang="fr-BE" sz="4300" dirty="0">
                <a:latin typeface="Arial" panose="020B0604020202020204" pitchFamily="34" charset="0"/>
                <a:cs typeface="Arial" panose="020B0604020202020204" pitchFamily="34" charset="0"/>
              </a:rPr>
              <a:t>25/8 couplé avec luminaire </a:t>
            </a:r>
            <a:r>
              <a:rPr lang="fr-BE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couloir :	101.254 €</a:t>
            </a:r>
          </a:p>
          <a:p>
            <a:pPr marL="457200" lvl="1" indent="0">
              <a:buNone/>
            </a:pPr>
            <a:endParaRPr lang="fr-BE" sz="3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fr-BE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   Eclairage </a:t>
            </a:r>
            <a:r>
              <a:rPr lang="fr-BE" sz="4300" dirty="0">
                <a:latin typeface="Arial" panose="020B0604020202020204" pitchFamily="34" charset="0"/>
                <a:cs typeface="Arial" panose="020B0604020202020204" pitchFamily="34" charset="0"/>
              </a:rPr>
              <a:t>informatif (code couleur) et </a:t>
            </a:r>
            <a:r>
              <a:rPr lang="fr-BE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localisation </a:t>
            </a:r>
            <a:r>
              <a:rPr lang="fr-BE" sz="4300" dirty="0">
                <a:latin typeface="Arial" panose="020B0604020202020204" pitchFamily="34" charset="0"/>
                <a:cs typeface="Arial" panose="020B0604020202020204" pitchFamily="34" charset="0"/>
              </a:rPr>
              <a:t>de la chambre concernée</a:t>
            </a:r>
          </a:p>
          <a:p>
            <a:pPr marL="0" indent="0">
              <a:buNone/>
            </a:pPr>
            <a:r>
              <a:rPr lang="fr-BE" sz="43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buClrTx/>
            </a:pPr>
            <a:r>
              <a:rPr lang="fr-BE" sz="4300" dirty="0">
                <a:latin typeface="Arial" panose="020B0604020202020204" pitchFamily="34" charset="0"/>
                <a:cs typeface="Arial" panose="020B0604020202020204" pitchFamily="34" charset="0"/>
              </a:rPr>
              <a:t>Total 25/8 + éclairage : </a:t>
            </a:r>
            <a:r>
              <a:rPr lang="fr-BE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101.254 </a:t>
            </a:r>
            <a:r>
              <a:rPr lang="fr-BE" sz="4300" dirty="0">
                <a:latin typeface="Arial" panose="020B0604020202020204" pitchFamily="34" charset="0"/>
                <a:cs typeface="Arial" panose="020B0604020202020204" pitchFamily="34" charset="0"/>
              </a:rPr>
              <a:t>€ - </a:t>
            </a:r>
            <a:r>
              <a:rPr lang="fr-BE" sz="4300" dirty="0" smtClean="0">
                <a:latin typeface="Arial" panose="020B0604020202020204" pitchFamily="34" charset="0"/>
                <a:cs typeface="Arial" panose="020B0604020202020204" pitchFamily="34" charset="0"/>
              </a:rPr>
              <a:t>42.622 </a:t>
            </a:r>
            <a:r>
              <a:rPr lang="fr-BE" sz="43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fr-BE" sz="4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58.632 </a:t>
            </a:r>
            <a:r>
              <a:rPr lang="fr-BE" sz="4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r>
              <a:rPr lang="fr-BE" sz="4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fr-BE" sz="4300" dirty="0" smtClean="0">
              <a:solidFill>
                <a:srgbClr val="4A4A4A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fr-BE" sz="1800" dirty="0">
              <a:solidFill>
                <a:srgbClr val="4A4A4A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fr-BE" sz="1800" b="1" dirty="0">
              <a:solidFill>
                <a:srgbClr val="4A4A4A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fr-BE" sz="1800" dirty="0" smtClean="0">
              <a:solidFill>
                <a:srgbClr val="4A4A4A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fr-BE" sz="1800" dirty="0">
              <a:solidFill>
                <a:srgbClr val="4A4A4A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fr-BE" sz="1800" dirty="0">
              <a:solidFill>
                <a:srgbClr val="4A4A4A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fr-BE" sz="1800" dirty="0">
              <a:solidFill>
                <a:srgbClr val="4A4A4A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fr-BE" sz="1800" dirty="0">
              <a:solidFill>
                <a:srgbClr val="4A4A4A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fr-BE" sz="1800" dirty="0" smtClean="0">
              <a:solidFill>
                <a:srgbClr val="4A4A4A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fr-BE" sz="1800" dirty="0">
              <a:solidFill>
                <a:srgbClr val="4A4A4A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fr-BE" sz="1800" dirty="0" smtClean="0">
              <a:solidFill>
                <a:srgbClr val="4A4A4A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fr-BE" sz="1800" dirty="0" smtClean="0">
              <a:solidFill>
                <a:srgbClr val="4A4A4A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fr-BE" sz="1800" dirty="0">
              <a:solidFill>
                <a:srgbClr val="4A4A4A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fr-BE" sz="1800" dirty="0">
              <a:solidFill>
                <a:srgbClr val="4A4A4A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fr-BE" sz="1800" dirty="0" smtClean="0">
              <a:solidFill>
                <a:srgbClr val="4A4A4A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fr-BE" sz="1800" dirty="0">
              <a:solidFill>
                <a:srgbClr val="4A4A4A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BE" sz="1800" dirty="0">
              <a:solidFill>
                <a:srgbClr val="4A4A4A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fr-BE" sz="1800" b="1" u="sng" dirty="0">
              <a:solidFill>
                <a:srgbClr val="4A4A4A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BE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8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220497" y="727032"/>
            <a:ext cx="9777940" cy="623709"/>
          </a:xfrm>
        </p:spPr>
        <p:txBody>
          <a:bodyPr/>
          <a:lstStyle/>
          <a:p>
            <a:r>
              <a:rPr lang="fr-BE" sz="2400" b="0" dirty="0">
                <a:latin typeface="Arial" panose="020B0604020202020204" pitchFamily="34" charset="0"/>
                <a:cs typeface="Arial" panose="020B0604020202020204" pitchFamily="34" charset="0"/>
              </a:rPr>
              <a:t>5. Déploiement du système 25/8 au sein du Bâtiment K</a:t>
            </a:r>
          </a:p>
          <a:p>
            <a:r>
              <a:rPr lang="fr-BE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Mise en œuvre</a:t>
            </a:r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169" y="2276916"/>
            <a:ext cx="8104906" cy="407943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232988" y="1599808"/>
            <a:ext cx="60173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 base = système de gestion des alarmes</a:t>
            </a:r>
            <a:endParaRPr kumimoji="0" lang="fr-BE" sz="180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41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6E71EB-D12A-4CB4-9DC4-11EF95571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525C-ABF2-4529-86EF-8EE597549C07}" type="slidenum">
              <a:rPr lang="fr-BE" smtClean="0"/>
              <a:pPr/>
              <a:t>2</a:t>
            </a:fld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1285811" y="1435840"/>
            <a:ext cx="10458473" cy="3518286"/>
          </a:xfrm>
          <a:prstGeom prst="rect">
            <a:avLst/>
          </a:prstGeom>
          <a:noFill/>
        </p:spPr>
        <p:txBody>
          <a:bodyPr lIns="91421" tIns="45711" rIns="91421" bIns="45711"/>
          <a:lstStyle/>
          <a:p>
            <a:pPr marL="469898" indent="-457200" eaLnBrk="1" hangingPunct="1">
              <a:lnSpc>
                <a:spcPct val="200000"/>
              </a:lnSpc>
              <a:buFont typeface="+mj-lt"/>
              <a:buAutoNum type="arabicPeriod"/>
            </a:pPr>
            <a:r>
              <a:rPr lang="fr-FR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Présentation générale du CHU TIVOLI</a:t>
            </a:r>
          </a:p>
          <a:p>
            <a:pPr marL="469898" indent="-457200" eaLnBrk="1" hangingPunct="1">
              <a:lnSpc>
                <a:spcPct val="200000"/>
              </a:lnSpc>
              <a:buFont typeface="+mj-lt"/>
              <a:buAutoNum type="arabicPeriod"/>
            </a:pPr>
            <a:r>
              <a:rPr lang="fr-FR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Gouvernance institutionnelle : structure du Comité de Direction</a:t>
            </a:r>
          </a:p>
          <a:p>
            <a:pPr marL="469898" indent="-457200" eaLnBrk="1" hangingPunct="1">
              <a:lnSpc>
                <a:spcPct val="200000"/>
              </a:lnSpc>
              <a:buFont typeface="+mj-lt"/>
              <a:buAutoNum type="arabicPeriod"/>
            </a:pPr>
            <a:r>
              <a:rPr lang="fr-FR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Contexte et contenu des Appels à Projets de la Région wallonne </a:t>
            </a:r>
          </a:p>
          <a:p>
            <a:pPr marL="469898" indent="-457200" eaLnBrk="1" hangingPunct="1">
              <a:lnSpc>
                <a:spcPct val="200000"/>
              </a:lnSpc>
              <a:buFont typeface="+mj-lt"/>
              <a:buAutoNum type="arabicPeriod"/>
            </a:pPr>
            <a:r>
              <a:rPr lang="fr-FR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Retour sur les principales réalisations en développement immobilier</a:t>
            </a:r>
          </a:p>
          <a:p>
            <a:pPr marL="469898" indent="-457200" eaLnBrk="1" hangingPunct="1">
              <a:lnSpc>
                <a:spcPct val="200000"/>
              </a:lnSpc>
              <a:buFont typeface="+mj-lt"/>
              <a:buAutoNum type="arabicPeriod"/>
            </a:pPr>
            <a:r>
              <a:rPr lang="fr-FR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Déploiement du système 25/8 au sein du Bâtiment K</a:t>
            </a:r>
          </a:p>
          <a:p>
            <a:pPr marL="469898" indent="-457200" eaLnBrk="1" hangingPunct="1">
              <a:lnSpc>
                <a:spcPct val="200000"/>
              </a:lnSpc>
              <a:buFont typeface="+mj-lt"/>
              <a:buAutoNum type="arabicPeriod"/>
            </a:pPr>
            <a:r>
              <a:rPr lang="fr-FR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Projets en cours </a:t>
            </a:r>
          </a:p>
          <a:p>
            <a:pPr marL="469898" indent="-457200" eaLnBrk="1" hangingPunct="1">
              <a:lnSpc>
                <a:spcPct val="200000"/>
              </a:lnSpc>
              <a:buFont typeface="+mj-lt"/>
              <a:buAutoNum type="arabicPeriod"/>
            </a:pPr>
            <a:r>
              <a:rPr lang="fr-FR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Projets futurs et perspectives</a:t>
            </a:r>
          </a:p>
          <a:p>
            <a:pPr marL="469898" indent="-457200" eaLnBrk="1" hangingPunct="1">
              <a:lnSpc>
                <a:spcPct val="200000"/>
              </a:lnSpc>
              <a:buFont typeface="+mj-lt"/>
              <a:buAutoNum type="arabicPeriod"/>
            </a:pPr>
            <a:endParaRPr lang="fr-FR" dirty="0" smtClean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2698" eaLnBrk="1" hangingPunct="1">
              <a:lnSpc>
                <a:spcPct val="200000"/>
              </a:lnSpc>
            </a:pPr>
            <a:endParaRPr lang="fr-FR" sz="2400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2698" eaLnBrk="1" hangingPunct="1">
              <a:lnSpc>
                <a:spcPct val="200000"/>
              </a:lnSpc>
            </a:pPr>
            <a:endParaRPr lang="fr-FR" sz="2400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55525">
              <a:lnSpc>
                <a:spcPct val="200000"/>
              </a:lnSpc>
            </a:pP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525">
              <a:lnSpc>
                <a:spcPct val="200000"/>
              </a:lnSpc>
            </a:pP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525">
              <a:lnSpc>
                <a:spcPct val="200000"/>
              </a:lnSpc>
            </a:pP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525">
              <a:lnSpc>
                <a:spcPct val="200000"/>
              </a:lnSpc>
            </a:pP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525">
              <a:lnSpc>
                <a:spcPct val="200000"/>
              </a:lnSpc>
            </a:pPr>
            <a:endParaRPr lang="fr-FR" sz="2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1285811" y="786458"/>
            <a:ext cx="9777940" cy="366831"/>
          </a:xfrm>
        </p:spPr>
        <p:txBody>
          <a:bodyPr/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Ordre du jour :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66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aphicFrame>
        <p:nvGraphicFramePr>
          <p:cNvPr id="8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0175028"/>
              </p:ext>
            </p:extLst>
          </p:nvPr>
        </p:nvGraphicFramePr>
        <p:xfrm>
          <a:off x="1580233" y="2001368"/>
          <a:ext cx="9058468" cy="3088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Flèche droite 9"/>
          <p:cNvSpPr/>
          <p:nvPr/>
        </p:nvSpPr>
        <p:spPr>
          <a:xfrm>
            <a:off x="7399175" y="2254482"/>
            <a:ext cx="643007" cy="295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20497" y="1527685"/>
            <a:ext cx="889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Septembre 2023 : réflexion sur les rôles clefs pour la mise en œuvre du système : 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20497" y="5194249"/>
            <a:ext cx="10612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12/09/2023 :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ick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off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25/8 et EMO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14/11/2023 : présentation du système aux gestionnaires des scénarii et gestionnaires du système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06/05/2024 :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remière réunion de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paramétrisation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220497" y="679219"/>
            <a:ext cx="9777940" cy="623709"/>
          </a:xfrm>
        </p:spPr>
        <p:txBody>
          <a:bodyPr/>
          <a:lstStyle/>
          <a:p>
            <a:r>
              <a:rPr lang="fr-BE" sz="2400" b="0" dirty="0">
                <a:latin typeface="Arial" panose="020B0604020202020204" pitchFamily="34" charset="0"/>
                <a:cs typeface="Arial" panose="020B0604020202020204" pitchFamily="34" charset="0"/>
              </a:rPr>
              <a:t>5. Déploiement du système 25/8 au sein du Bâtiment K</a:t>
            </a:r>
          </a:p>
          <a:p>
            <a:r>
              <a:rPr lang="fr-BE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Mise en œuvre</a:t>
            </a:r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58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220497" y="679219"/>
            <a:ext cx="9777940" cy="623709"/>
          </a:xfrm>
        </p:spPr>
        <p:txBody>
          <a:bodyPr/>
          <a:lstStyle/>
          <a:p>
            <a:r>
              <a:rPr lang="fr-BE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5. Déploiement du </a:t>
            </a:r>
            <a:r>
              <a:rPr lang="fr-BE" sz="2400" b="0" dirty="0">
                <a:latin typeface="Arial" panose="020B0604020202020204" pitchFamily="34" charset="0"/>
                <a:cs typeface="Arial" panose="020B0604020202020204" pitchFamily="34" charset="0"/>
              </a:rPr>
              <a:t>système 25/8: retour d’expérience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220497" y="1386680"/>
            <a:ext cx="97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Importance de fixer et bien définir les rôles et responsabilités de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chacun</a:t>
            </a:r>
          </a:p>
          <a:p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Planning ouverture US : d’avril 2024 à juin 2025</a:t>
            </a:r>
          </a:p>
          <a:p>
            <a:endParaRPr lang="fr-B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Systèmes connectés 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Appel infirmier – appel ARCA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Parlophone entrée des US =&gt; pupitre 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Anti-fugue : coordonné avec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Dormakaba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– DI - Salto pour la porte d’entrée des unités de soins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Mise en œuvre complète en développement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Centrale de monitoring des urgences 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B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 projet : lits connectés en collaboration avec la société HAELVOET: antichute, alarme monitoring urgences</a:t>
            </a:r>
          </a:p>
          <a:p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Maintenance du système : transfert des responsabilités du service Infrastructures vers l’IT</a:t>
            </a:r>
          </a:p>
          <a:p>
            <a:endParaRPr lang="fr-B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L’implication plus précoce du service IT dans le projet aurait été souhaitable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 critique pour le patient : ressources nécessaires 24h/24</a:t>
            </a:r>
          </a:p>
          <a:p>
            <a:endParaRPr lang="fr-B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Formation du personnel : anticipation insuffisante et déploiement partiel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23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20497" y="2699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59035" y="1642301"/>
            <a:ext cx="10458473" cy="458449"/>
          </a:xfrm>
          <a:prstGeom prst="rect">
            <a:avLst/>
          </a:prstGeom>
          <a:noFill/>
        </p:spPr>
        <p:txBody>
          <a:bodyPr lIns="91421" tIns="45711" rIns="91421" bIns="45711"/>
          <a:lstStyle/>
          <a:p>
            <a:pPr marL="12698" eaLnBrk="1" hangingPunct="1"/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BE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 phase du 1</a:t>
            </a:r>
            <a:r>
              <a:rPr lang="fr-BE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 plan de construction 2019 – 2024</a:t>
            </a:r>
          </a:p>
          <a:p>
            <a:pPr marL="12698" eaLnBrk="1" hangingPunct="1"/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Projet 5 : Rénovation du bâtiment actuel Tripode de 1976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525"/>
            <a:endParaRPr lang="fr-FR" sz="2000" b="1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97425" y="3351882"/>
            <a:ext cx="55951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4C - 5C - 6C - 7C : 09/25 – 06/26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4A - 5A - 6A - 7A :  09/26 </a:t>
            </a:r>
            <a:r>
              <a:rPr lang="fr-FR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FR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06/27 </a:t>
            </a:r>
            <a:endParaRPr lang="fr-FR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4B - 5B - 6B - 7B : 09/27 </a:t>
            </a:r>
            <a:r>
              <a:rPr lang="fr-FR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FR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06/28 </a:t>
            </a:r>
            <a:endParaRPr lang="fr-FR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noProof="1">
              <a:solidFill>
                <a:srgbClr val="99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noProof="1">
              <a:solidFill>
                <a:srgbClr val="99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3109" y="2961481"/>
            <a:ext cx="3879850" cy="290988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724" y="2485705"/>
            <a:ext cx="2899988" cy="3870645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97425" y="2476500"/>
            <a:ext cx="46743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Rénovation </a:t>
            </a:r>
            <a:r>
              <a:rPr lang="fr-FR" sz="2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20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ripode ailes C du 4 au 7</a:t>
            </a:r>
          </a:p>
          <a:p>
            <a:endParaRPr lang="fr-FR" noProof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C157EC8C-56BC-488B-B3C9-C82CAA4AE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7282" y="725982"/>
            <a:ext cx="10971503" cy="896140"/>
          </a:xfrm>
        </p:spPr>
        <p:txBody>
          <a:bodyPr/>
          <a:lstStyle/>
          <a:p>
            <a:r>
              <a:rPr lang="fr-BE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Projets en cours</a:t>
            </a:r>
            <a:endParaRPr lang="fr-BE" sz="24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Appel </a:t>
            </a:r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à Projets </a:t>
            </a:r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n°1</a:t>
            </a:r>
            <a:endParaRPr lang="fr-FR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14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20497" y="2699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33527" y="1502125"/>
            <a:ext cx="10458473" cy="458449"/>
          </a:xfrm>
          <a:prstGeom prst="rect">
            <a:avLst/>
          </a:prstGeom>
          <a:noFill/>
        </p:spPr>
        <p:txBody>
          <a:bodyPr lIns="91421" tIns="45711" rIns="91421" bIns="45711"/>
          <a:lstStyle/>
          <a:p>
            <a:pPr marL="12698" eaLnBrk="1" hangingPunct="1"/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BE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 phase du 1</a:t>
            </a:r>
            <a:r>
              <a:rPr lang="fr-BE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 plan de construction 2019 – 2024</a:t>
            </a:r>
          </a:p>
          <a:p>
            <a:pPr marL="12698" eaLnBrk="1" hangingPunct="1"/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Projet 5 : Rénovation du bâtiment actuel Tripode de 1976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525"/>
            <a:endParaRPr lang="fr-FR" sz="2000" b="1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C157EC8C-56BC-488B-B3C9-C82CAA4AE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5228" y="608920"/>
            <a:ext cx="10458473" cy="623709"/>
          </a:xfrm>
        </p:spPr>
        <p:txBody>
          <a:bodyPr/>
          <a:lstStyle/>
          <a:p>
            <a:r>
              <a:rPr lang="fr-BE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Projets en cours</a:t>
            </a:r>
            <a:endParaRPr lang="fr-BE" sz="24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Appel </a:t>
            </a:r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à Projets </a:t>
            </a:r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n°1</a:t>
            </a:r>
            <a:endParaRPr lang="fr-FR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277380"/>
              </p:ext>
            </p:extLst>
          </p:nvPr>
        </p:nvGraphicFramePr>
        <p:xfrm>
          <a:off x="1312862" y="2270084"/>
          <a:ext cx="10270649" cy="404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1836">
                  <a:extLst>
                    <a:ext uri="{9D8B030D-6E8A-4147-A177-3AD203B41FA5}">
                      <a16:colId xmlns:a16="http://schemas.microsoft.com/office/drawing/2014/main" val="1909831663"/>
                    </a:ext>
                  </a:extLst>
                </a:gridCol>
                <a:gridCol w="2631233">
                  <a:extLst>
                    <a:ext uri="{9D8B030D-6E8A-4147-A177-3AD203B41FA5}">
                      <a16:colId xmlns:a16="http://schemas.microsoft.com/office/drawing/2014/main" val="2630103800"/>
                    </a:ext>
                  </a:extLst>
                </a:gridCol>
                <a:gridCol w="2507580">
                  <a:extLst>
                    <a:ext uri="{9D8B030D-6E8A-4147-A177-3AD203B41FA5}">
                      <a16:colId xmlns:a16="http://schemas.microsoft.com/office/drawing/2014/main" val="1846791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Lot: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Attribution: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Prix HTVA </a:t>
                      </a:r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632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Lot 1 : Démolitions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LOISEAU</a:t>
                      </a:r>
                      <a:r>
                        <a:rPr lang="fr-BE" sz="1600" baseline="0" dirty="0" smtClean="0"/>
                        <a:t> 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600" dirty="0" smtClean="0"/>
                        <a:t>4.986.000,00 €</a:t>
                      </a:r>
                      <a:endParaRPr lang="fr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55441"/>
                  </a:ext>
                </a:extLst>
              </a:tr>
              <a:tr h="156225"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Lot 2: Techniques spéciales – Logistique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VMA SUD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600" dirty="0" smtClean="0"/>
                        <a:t>8.330.505,34 €</a:t>
                      </a:r>
                      <a:endParaRPr lang="fr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452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Lot 3: Cloisons légères – Faux-plafonds – Peintures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LAURENTY BATIMENTS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600" dirty="0" smtClean="0"/>
                        <a:t>1.602.493,22 €</a:t>
                      </a:r>
                      <a:endParaRPr lang="fr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357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Lot 4: Chapes</a:t>
                      </a:r>
                      <a:r>
                        <a:rPr lang="fr-BE" sz="1600" baseline="0" dirty="0" smtClean="0"/>
                        <a:t> – Revêtements de sol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RINALDI</a:t>
                      </a:r>
                      <a:r>
                        <a:rPr lang="fr-BE" sz="1600" baseline="0" dirty="0" smtClean="0"/>
                        <a:t> 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600" dirty="0" smtClean="0"/>
                        <a:t>1.037.483,26 €</a:t>
                      </a:r>
                      <a:endParaRPr lang="fr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89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Lot 5: Mobiliers intégrés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WYCOR 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600" dirty="0" smtClean="0"/>
                        <a:t>1.065.692,54 €</a:t>
                      </a:r>
                      <a:endParaRPr lang="fr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978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Lot 6: Menuiseries intérieures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ICOMET 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600" dirty="0" smtClean="0"/>
                        <a:t>1.219.870,91 €</a:t>
                      </a:r>
                      <a:endParaRPr lang="fr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39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Lot 7: Salles de bains préfabriquées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ALCOMEL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600" dirty="0" smtClean="0"/>
                        <a:t>1.041.595,70 €</a:t>
                      </a:r>
                      <a:endParaRPr lang="fr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38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Lot 8 : Equipements terminaux</a:t>
                      </a:r>
                      <a:r>
                        <a:rPr lang="fr-BE" sz="1600" baseline="0" dirty="0" smtClean="0"/>
                        <a:t> bandeaux de lits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EEG – EEG MEDICAL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600" dirty="0" smtClean="0"/>
                        <a:t>432.817,26 € </a:t>
                      </a:r>
                      <a:endParaRPr lang="fr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503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b="1" dirty="0" smtClean="0"/>
                        <a:t>Total </a:t>
                      </a:r>
                      <a:r>
                        <a:rPr lang="fr-BE" sz="1600" dirty="0" smtClean="0"/>
                        <a:t> 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600" dirty="0" smtClean="0">
                          <a:solidFill>
                            <a:srgbClr val="FF0000"/>
                          </a:solidFill>
                        </a:rPr>
                        <a:t>19.716.458,22 € </a:t>
                      </a:r>
                      <a:endParaRPr lang="fr-BE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20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b="1" dirty="0" smtClean="0"/>
                        <a:t>Total TVAC</a:t>
                      </a:r>
                      <a:endParaRPr lang="fr-B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600" b="1" dirty="0" smtClean="0">
                          <a:solidFill>
                            <a:srgbClr val="FF0000"/>
                          </a:solidFill>
                        </a:rPr>
                        <a:t>23.856.914,45 €</a:t>
                      </a:r>
                      <a:endParaRPr lang="fr-BE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13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105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20497" y="2699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35081" y="1605193"/>
            <a:ext cx="10458473" cy="458449"/>
          </a:xfrm>
          <a:prstGeom prst="rect">
            <a:avLst/>
          </a:prstGeom>
          <a:noFill/>
        </p:spPr>
        <p:txBody>
          <a:bodyPr lIns="91421" tIns="45711" rIns="91421" bIns="45711"/>
          <a:lstStyle/>
          <a:p>
            <a:pPr marL="12698" eaLnBrk="1" hangingPunct="1"/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BE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 phase du 1</a:t>
            </a:r>
            <a:r>
              <a:rPr lang="fr-BE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 plan de construction 2019 – 2024</a:t>
            </a:r>
          </a:p>
          <a:p>
            <a:pPr marL="12698" eaLnBrk="1" hangingPunct="1"/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Projet 5 : Rénovation du bâtiment actuel Tripode de 1976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525"/>
            <a:endParaRPr lang="fr-FR" sz="2000" b="1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9426" y="2926652"/>
            <a:ext cx="2631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7C Psychiatrie aiguë</a:t>
            </a:r>
          </a:p>
        </p:txBody>
      </p:sp>
      <p:sp>
        <p:nvSpPr>
          <p:cNvPr id="3" name="Rectangle 2"/>
          <p:cNvSpPr/>
          <p:nvPr/>
        </p:nvSpPr>
        <p:spPr>
          <a:xfrm>
            <a:off x="3908648" y="2882520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6C Gériatrie</a:t>
            </a:r>
          </a:p>
        </p:txBody>
      </p:sp>
      <p:sp>
        <p:nvSpPr>
          <p:cNvPr id="4" name="Rectangle 3"/>
          <p:cNvSpPr/>
          <p:nvPr/>
        </p:nvSpPr>
        <p:spPr>
          <a:xfrm>
            <a:off x="8177629" y="1092562"/>
            <a:ext cx="4051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 Hôpital de jour + Labo du sommeil</a:t>
            </a:r>
          </a:p>
        </p:txBody>
      </p:sp>
      <p:sp>
        <p:nvSpPr>
          <p:cNvPr id="5" name="Rectangle 4"/>
          <p:cNvSpPr/>
          <p:nvPr/>
        </p:nvSpPr>
        <p:spPr>
          <a:xfrm>
            <a:off x="8115394" y="3954225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4C Cardiologie médicale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C157EC8C-56BC-488B-B3C9-C82CAA4AE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7056" y="670035"/>
            <a:ext cx="10345353" cy="943447"/>
          </a:xfrm>
        </p:spPr>
        <p:txBody>
          <a:bodyPr/>
          <a:lstStyle/>
          <a:p>
            <a:r>
              <a:rPr lang="fr-BE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Projets en cours</a:t>
            </a:r>
            <a:endParaRPr lang="fr-BE" sz="24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Appel </a:t>
            </a:r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à Projets </a:t>
            </a:r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n°1</a:t>
            </a:r>
            <a:endParaRPr lang="fr-FR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26" y="3390226"/>
            <a:ext cx="3647238" cy="273542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648" y="3390226"/>
            <a:ext cx="3647238" cy="273542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629" y="1505344"/>
            <a:ext cx="3303011" cy="247725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629" y="4329404"/>
            <a:ext cx="3240776" cy="243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3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20497" y="2699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12862" y="1516713"/>
            <a:ext cx="10458473" cy="458449"/>
          </a:xfrm>
          <a:prstGeom prst="rect">
            <a:avLst/>
          </a:prstGeom>
          <a:noFill/>
        </p:spPr>
        <p:txBody>
          <a:bodyPr lIns="91421" tIns="45711" rIns="91421" bIns="45711"/>
          <a:lstStyle/>
          <a:p>
            <a:pPr marL="12698" eaLnBrk="1" hangingPunct="1"/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BE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 phase du 1</a:t>
            </a:r>
            <a:r>
              <a:rPr lang="fr-BE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 plan de construction 2019 – 2024</a:t>
            </a:r>
          </a:p>
          <a:p>
            <a:pPr marL="12698" eaLnBrk="1" hangingPunct="1"/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Projet 5 : Rénovation du bâtiment actuel Tripode de 1976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525"/>
            <a:endParaRPr lang="fr-FR" sz="2000" b="1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00136" y="2791571"/>
            <a:ext cx="2985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3C One Day chirurgicale</a:t>
            </a:r>
          </a:p>
          <a:p>
            <a:endParaRPr lang="fr-FR" sz="2000" noProof="1">
              <a:solidFill>
                <a:srgbClr val="99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238868"/>
            <a:ext cx="8077199" cy="448260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00136" y="3222458"/>
            <a:ext cx="406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1" smtClean="0">
                <a:latin typeface="Arial" panose="020B0604020202020204" pitchFamily="34" charset="0"/>
                <a:cs typeface="Arial" panose="020B0604020202020204" pitchFamily="34" charset="0"/>
              </a:rPr>
              <a:t>Travaux: 09/2026 - 12/2027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C157EC8C-56BC-488B-B3C9-C82CAA4AE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2862" y="629298"/>
            <a:ext cx="10798273" cy="623709"/>
          </a:xfrm>
        </p:spPr>
        <p:txBody>
          <a:bodyPr/>
          <a:lstStyle/>
          <a:p>
            <a:r>
              <a:rPr lang="fr-BE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Projets en cours (septembre 2026)</a:t>
            </a:r>
            <a:endParaRPr lang="fr-BE" sz="24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Appel </a:t>
            </a:r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à Projets n°1 </a:t>
            </a:r>
          </a:p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78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20497" y="2699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68192" y="1460386"/>
            <a:ext cx="10458473" cy="458449"/>
          </a:xfrm>
          <a:prstGeom prst="rect">
            <a:avLst/>
          </a:prstGeom>
          <a:noFill/>
        </p:spPr>
        <p:txBody>
          <a:bodyPr lIns="91421" tIns="45711" rIns="91421" bIns="45711"/>
          <a:lstStyle/>
          <a:p>
            <a:pPr marL="12698" eaLnBrk="1" hangingPunct="1"/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BE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 phase du 1</a:t>
            </a:r>
            <a:r>
              <a:rPr lang="fr-BE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 plan de construction 2019 – 2024</a:t>
            </a:r>
          </a:p>
          <a:p>
            <a:pPr marL="12698" eaLnBrk="1" hangingPunct="1"/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Projet 5 : Rénovation du bâtiment actuel Tripode de 1976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525"/>
            <a:endParaRPr lang="fr-FR" sz="2000" b="1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06830" y="2091066"/>
            <a:ext cx="2985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3C One Day chirurgicale</a:t>
            </a:r>
          </a:p>
          <a:p>
            <a:endParaRPr lang="fr-FR" sz="2000" noProof="1">
              <a:solidFill>
                <a:srgbClr val="99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255" y="2798952"/>
            <a:ext cx="5515410" cy="389349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519" y="2524087"/>
            <a:ext cx="4085736" cy="276218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51" y="2925883"/>
            <a:ext cx="2402032" cy="3639627"/>
          </a:xfrm>
          <a:prstGeom prst="rect">
            <a:avLst/>
          </a:prstGeom>
        </p:spPr>
      </p:pic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C157EC8C-56BC-488B-B3C9-C82CAA4AE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82018" y="632881"/>
            <a:ext cx="9075295" cy="623709"/>
          </a:xfrm>
        </p:spPr>
        <p:txBody>
          <a:bodyPr/>
          <a:lstStyle/>
          <a:p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6. Projets en cours (septembre 2026)</a:t>
            </a:r>
          </a:p>
          <a:p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Appel </a:t>
            </a:r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à Projets </a:t>
            </a:r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n°1</a:t>
            </a:r>
            <a:endParaRPr lang="fr-FR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19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20497" y="2699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99741" y="1482086"/>
            <a:ext cx="10458473" cy="458449"/>
          </a:xfrm>
          <a:prstGeom prst="rect">
            <a:avLst/>
          </a:prstGeom>
          <a:noFill/>
        </p:spPr>
        <p:txBody>
          <a:bodyPr lIns="91421" tIns="45711" rIns="91421" bIns="45711"/>
          <a:lstStyle/>
          <a:p>
            <a:pPr marL="12698" eaLnBrk="1" hangingPunct="1"/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BE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 phase du 1</a:t>
            </a:r>
            <a:r>
              <a:rPr lang="fr-BE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 plan de construction 2019 – 2024</a:t>
            </a:r>
          </a:p>
          <a:p>
            <a:pPr marL="12698" eaLnBrk="1" hangingPunct="1"/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Projet 5 : Rénovation du bâtiment actuel Tripode de 1976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525"/>
            <a:endParaRPr lang="fr-FR" sz="2000" b="1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71941" y="2456432"/>
            <a:ext cx="2985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2C Imagerie Médicale</a:t>
            </a:r>
          </a:p>
          <a:p>
            <a:endParaRPr lang="fr-FR" sz="2000" noProof="1">
              <a:solidFill>
                <a:srgbClr val="99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71" y="2076454"/>
            <a:ext cx="7585294" cy="478154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971941" y="2855049"/>
            <a:ext cx="3068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1" smtClean="0">
                <a:latin typeface="Arial" panose="020B0604020202020204" pitchFamily="34" charset="0"/>
                <a:cs typeface="Arial" panose="020B0604020202020204" pitchFamily="34" charset="0"/>
              </a:rPr>
              <a:t>Travaux: 09/2026 - 12/2029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C157EC8C-56BC-488B-B3C9-C82CAA4AE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1632" y="577431"/>
            <a:ext cx="9075295" cy="623709"/>
          </a:xfrm>
        </p:spPr>
        <p:txBody>
          <a:bodyPr/>
          <a:lstStyle/>
          <a:p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6. Projets en cours (septembre 2026)</a:t>
            </a:r>
          </a:p>
          <a:p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Appel </a:t>
            </a:r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à Projets </a:t>
            </a:r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n°1</a:t>
            </a:r>
            <a:endParaRPr lang="fr-FR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20497" y="2699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C157EC8C-56BC-488B-B3C9-C82CAA4AE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2862" y="686654"/>
            <a:ext cx="9075295" cy="623709"/>
          </a:xfrm>
        </p:spPr>
        <p:txBody>
          <a:bodyPr/>
          <a:lstStyle/>
          <a:p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7. Projets futurs et perspectives</a:t>
            </a:r>
          </a:p>
          <a:p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Appel </a:t>
            </a:r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à Projets </a:t>
            </a:r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n°2    </a:t>
            </a:r>
            <a:endParaRPr lang="fr-FR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497" y="1898192"/>
            <a:ext cx="10526594" cy="45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5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20497" y="2699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C157EC8C-56BC-488B-B3C9-C82CAA4AE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2862" y="686654"/>
            <a:ext cx="9075295" cy="623709"/>
          </a:xfrm>
        </p:spPr>
        <p:txBody>
          <a:bodyPr/>
          <a:lstStyle/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7. Projets futurs et perspectives</a:t>
            </a:r>
          </a:p>
          <a:p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Volet A - Perspectives</a:t>
            </a:r>
            <a:endParaRPr lang="fr-FR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62" y="1786613"/>
            <a:ext cx="6765843" cy="345213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739" y="1266436"/>
            <a:ext cx="4467533" cy="224624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739" y="3963920"/>
            <a:ext cx="4280078" cy="217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1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6E71EB-D12A-4CB4-9DC4-11EF95571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525C-ABF2-4529-86EF-8EE597549C07}" type="slidenum">
              <a:rPr lang="fr-BE" smtClean="0"/>
              <a:pPr/>
              <a:t>3</a:t>
            </a:fld>
            <a:endParaRPr lang="fr-BE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32DB1A2-F574-606B-44C0-13D3F9113DD7}"/>
              </a:ext>
            </a:extLst>
          </p:cNvPr>
          <p:cNvSpPr txBox="1">
            <a:spLocks/>
          </p:cNvSpPr>
          <p:nvPr/>
        </p:nvSpPr>
        <p:spPr>
          <a:xfrm>
            <a:off x="996951" y="74776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noProof="1" smtClean="0">
                <a:solidFill>
                  <a:srgbClr val="FF0000"/>
                </a:solidFill>
                <a:latin typeface="Handelson Three" pitchFamily="2" charset="77"/>
              </a:rPr>
              <a:t>CHU Tivoli, 50 ans</a:t>
            </a:r>
            <a:endParaRPr lang="fr-FR" sz="4800" noProof="1">
              <a:solidFill>
                <a:srgbClr val="FF0000"/>
              </a:solidFill>
              <a:latin typeface="Handelson Three" pitchFamily="2" charset="77"/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2D9D15C-11AD-CAB7-802A-7E2BE1A99BD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27198" y="1847169"/>
            <a:ext cx="5157787" cy="50399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FR" b="0" noProof="1">
                <a:solidFill>
                  <a:srgbClr val="999999"/>
                </a:solidFill>
              </a:rPr>
              <a:t>DEPUIS 1976…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5171F0C7-A588-FEA5-F87D-D522C022C2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07174" y="1847168"/>
            <a:ext cx="5183188" cy="50399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FR" b="0" noProof="1">
                <a:solidFill>
                  <a:srgbClr val="999999"/>
                </a:solidFill>
              </a:rPr>
              <a:t>JUSQU’À AUJOURD’HUI !</a:t>
            </a:r>
          </a:p>
        </p:txBody>
      </p:sp>
      <p:pic>
        <p:nvPicPr>
          <p:cNvPr id="11" name="Espace réservé du contenu 7" descr="Une image contenant arbre, plein air, Photographie aérienne, Conception urbaine&#10;&#10;Description générée automatiquement">
            <a:extLst>
              <a:ext uri="{FF2B5EF4-FFF2-40B4-BE49-F238E27FC236}">
                <a16:creationId xmlns:a16="http://schemas.microsoft.com/office/drawing/2014/main" id="{3D318D10-01C5-6A52-C74A-7DA8E6C1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75" y="2396711"/>
            <a:ext cx="4720402" cy="314847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022" y="4700529"/>
            <a:ext cx="1994835" cy="126114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95" y="4163768"/>
            <a:ext cx="1396512" cy="1797909"/>
          </a:xfrm>
          <a:prstGeom prst="rect">
            <a:avLst/>
          </a:prstGeom>
        </p:spPr>
      </p:pic>
      <p:pic>
        <p:nvPicPr>
          <p:cNvPr id="14" name="Espace réservé du contenu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94" y="2351166"/>
            <a:ext cx="4153834" cy="323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5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20497" y="2699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C157EC8C-56BC-488B-B3C9-C82CAA4AE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2862" y="686654"/>
            <a:ext cx="9075295" cy="623709"/>
          </a:xfrm>
        </p:spPr>
        <p:txBody>
          <a:bodyPr/>
          <a:lstStyle/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7. Projets futurs et perspectives</a:t>
            </a:r>
          </a:p>
          <a:p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Volet A - Perspectives</a:t>
            </a:r>
            <a:endParaRPr lang="fr-FR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 descr="Une image contenant intérieur, sol, espace&#10;&#10;Description générée automatiquement">
            <a:extLst>
              <a:ext uri="{FF2B5EF4-FFF2-40B4-BE49-F238E27FC236}">
                <a16:creationId xmlns:a16="http://schemas.microsoft.com/office/drawing/2014/main" id="{98751A4E-711F-FE29-54C3-C6584D97B77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09" y="3709102"/>
            <a:ext cx="5290760" cy="2976053"/>
          </a:xfrm>
          <a:prstGeom prst="rect">
            <a:avLst/>
          </a:prstGeom>
        </p:spPr>
      </p:pic>
      <p:pic>
        <p:nvPicPr>
          <p:cNvPr id="9" name="Image 8" descr="Une image contenant intérieur, sol, espace&#10;&#10;Description générée automatiquement">
            <a:extLst>
              <a:ext uri="{FF2B5EF4-FFF2-40B4-BE49-F238E27FC236}">
                <a16:creationId xmlns:a16="http://schemas.microsoft.com/office/drawing/2014/main" id="{78345C2E-BAC2-CC26-E627-E1DF5A4BFD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939" y="563188"/>
            <a:ext cx="5297230" cy="2979692"/>
          </a:xfrm>
          <a:prstGeom prst="rect">
            <a:avLst/>
          </a:prstGeom>
        </p:spPr>
      </p:pic>
      <p:pic>
        <p:nvPicPr>
          <p:cNvPr id="11" name="Image 10" descr="Une image contenant intérieur, sol, meubles&#10;&#10;Description générée automatiquement">
            <a:extLst>
              <a:ext uri="{FF2B5EF4-FFF2-40B4-BE49-F238E27FC236}">
                <a16:creationId xmlns:a16="http://schemas.microsoft.com/office/drawing/2014/main" id="{5000650A-BF3F-720E-48B1-169B292C542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7" y="1937518"/>
            <a:ext cx="6298963" cy="354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20497" y="2699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C157EC8C-56BC-488B-B3C9-C82CAA4AE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2862" y="686654"/>
            <a:ext cx="9075295" cy="623709"/>
          </a:xfrm>
        </p:spPr>
        <p:txBody>
          <a:bodyPr/>
          <a:lstStyle/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7. Projets futurs et </a:t>
            </a:r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</a:p>
          <a:p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Volet B - Perspectives</a:t>
            </a:r>
            <a:endParaRPr lang="fr-FR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 descr="Une image contenant montagne, arbre, extérieur, bâtiment&#10;&#10;Description générée automatiquement">
            <a:extLst>
              <a:ext uri="{FF2B5EF4-FFF2-40B4-BE49-F238E27FC236}">
                <a16:creationId xmlns:a16="http://schemas.microsoft.com/office/drawing/2014/main" id="{38E76666-900C-3BDC-DFF3-B5C2BBE015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4701" y="2022546"/>
            <a:ext cx="8521701" cy="433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4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20497" y="2699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C157EC8C-56BC-488B-B3C9-C82CAA4AE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2862" y="686654"/>
            <a:ext cx="9075295" cy="623709"/>
          </a:xfrm>
        </p:spPr>
        <p:txBody>
          <a:bodyPr/>
          <a:lstStyle/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7. Projets futurs et </a:t>
            </a:r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</a:p>
          <a:p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Volet B - Perspectives</a:t>
            </a:r>
            <a:endParaRPr lang="fr-FR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862" y="1571581"/>
            <a:ext cx="10087490" cy="514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6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20497" y="2699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C157EC8C-56BC-488B-B3C9-C82CAA4AE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2862" y="686654"/>
            <a:ext cx="9075295" cy="623709"/>
          </a:xfrm>
        </p:spPr>
        <p:txBody>
          <a:bodyPr/>
          <a:lstStyle/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7. Projets futurs et perspectives</a:t>
            </a:r>
          </a:p>
          <a:p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Volet B - Perspectives</a:t>
            </a:r>
            <a:endParaRPr lang="fr-FR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710" y="1719380"/>
            <a:ext cx="8009470" cy="490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8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20497" y="2699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C157EC8C-56BC-488B-B3C9-C82CAA4AE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2862" y="686654"/>
            <a:ext cx="9075295" cy="623709"/>
          </a:xfrm>
        </p:spPr>
        <p:txBody>
          <a:bodyPr/>
          <a:lstStyle/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7. Projets futurs et </a:t>
            </a:r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perspectives </a:t>
            </a:r>
          </a:p>
          <a:p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Volet C - Perspectives</a:t>
            </a:r>
            <a:endParaRPr lang="fr-FR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8CFFCC7-831A-35A1-2120-C9137D660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744" y="1675613"/>
            <a:ext cx="8458306" cy="49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6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6E71EB-D12A-4CB4-9DC4-11EF95571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525C-ABF2-4529-86EF-8EE597549C07}" type="slidenum">
              <a:rPr lang="fr-BE" smtClean="0"/>
              <a:pPr/>
              <a:t>35</a:t>
            </a:fld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1820333" y="2971799"/>
            <a:ext cx="8043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 smtClean="0"/>
              <a:t>Merci pour votre attention</a:t>
            </a:r>
            <a:endParaRPr lang="fr-BE" sz="3600" dirty="0"/>
          </a:p>
        </p:txBody>
      </p:sp>
    </p:spTree>
    <p:extLst>
      <p:ext uri="{BB962C8B-B14F-4D97-AF65-F5344CB8AC3E}">
        <p14:creationId xmlns:p14="http://schemas.microsoft.com/office/powerpoint/2010/main" val="409730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6E71EB-D12A-4CB4-9DC4-11EF95571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525C-ABF2-4529-86EF-8EE597549C07}" type="slidenum">
              <a:rPr lang="fr-BE" smtClean="0"/>
              <a:pPr/>
              <a:t>4</a:t>
            </a:fld>
            <a:endParaRPr lang="fr-BE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51488867-EA9F-1D40-A01E-AFB92C986EA2}"/>
              </a:ext>
            </a:extLst>
          </p:cNvPr>
          <p:cNvSpPr txBox="1">
            <a:spLocks/>
          </p:cNvSpPr>
          <p:nvPr/>
        </p:nvSpPr>
        <p:spPr>
          <a:xfrm>
            <a:off x="1076358" y="617688"/>
            <a:ext cx="6350809" cy="794962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noProof="1" smtClean="0"/>
              <a:t>1. Présentation générale du CHU Tivoli </a:t>
            </a:r>
          </a:p>
          <a:p>
            <a:r>
              <a:rPr lang="fr-FR" noProof="1" smtClean="0"/>
              <a:t>    Chiffres </a:t>
            </a:r>
            <a:r>
              <a:rPr lang="fr-FR" noProof="1"/>
              <a:t>clés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445" y="1412650"/>
            <a:ext cx="7323106" cy="530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5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6E71EB-D12A-4CB4-9DC4-11EF95571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525C-ABF2-4529-86EF-8EE597549C07}" type="slidenum">
              <a:rPr lang="fr-BE" smtClean="0"/>
              <a:pPr/>
              <a:t>5</a:t>
            </a:fld>
            <a:endParaRPr lang="fr-BE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51488867-EA9F-1D40-A01E-AFB92C986EA2}"/>
              </a:ext>
            </a:extLst>
          </p:cNvPr>
          <p:cNvSpPr txBox="1">
            <a:spLocks/>
          </p:cNvSpPr>
          <p:nvPr/>
        </p:nvSpPr>
        <p:spPr>
          <a:xfrm>
            <a:off x="1081380" y="686346"/>
            <a:ext cx="6873324" cy="794962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noProof="1" smtClean="0"/>
              <a:t>1. Présentation générale du CHU Tivoli</a:t>
            </a:r>
          </a:p>
          <a:p>
            <a:r>
              <a:rPr lang="fr-FR" noProof="1" smtClean="0"/>
              <a:t>    Activité </a:t>
            </a:r>
            <a:r>
              <a:rPr lang="fr-FR" noProof="1"/>
              <a:t>annuelle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290" y="1302462"/>
            <a:ext cx="7102127" cy="53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0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6E71EB-D12A-4CB4-9DC4-11EF95571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4525C-ABF2-4529-86EF-8EE597549C07}" type="slidenum">
              <a:rPr lang="fr-BE" smtClean="0"/>
              <a:pPr/>
              <a:t>6</a:t>
            </a:fld>
            <a:endParaRPr lang="fr-BE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E897045-F23F-6AB8-C8BB-829BDC9E6677}"/>
              </a:ext>
            </a:extLst>
          </p:cNvPr>
          <p:cNvSpPr txBox="1">
            <a:spLocks/>
          </p:cNvSpPr>
          <p:nvPr/>
        </p:nvSpPr>
        <p:spPr>
          <a:xfrm>
            <a:off x="1143019" y="699796"/>
            <a:ext cx="9630331" cy="1325563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noProof="1" smtClean="0"/>
              <a:t>2. Gouvernance </a:t>
            </a:r>
            <a:r>
              <a:rPr lang="fr-FR" noProof="1"/>
              <a:t>institutionnelle : structure du Comité de Direction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47" y="1469610"/>
            <a:ext cx="9780386" cy="53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9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157EC8C-56BC-488B-B3C9-C82CAA4AE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2862" y="658456"/>
            <a:ext cx="10621437" cy="722653"/>
          </a:xfrm>
        </p:spPr>
        <p:txBody>
          <a:bodyPr/>
          <a:lstStyle/>
          <a:p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3. Contexte </a:t>
            </a:r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et contenu </a:t>
            </a:r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des Appels </a:t>
            </a:r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à Projets </a:t>
            </a:r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de la Région wallonne </a:t>
            </a:r>
            <a:r>
              <a:rPr lang="fr-FR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(AP1 – AP2)</a:t>
            </a:r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20497" y="2699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271267" y="1352253"/>
            <a:ext cx="11517975" cy="4631032"/>
            <a:chOff x="427414" y="1114588"/>
            <a:chExt cx="11517975" cy="4631032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520" y="1114588"/>
              <a:ext cx="8220730" cy="4631032"/>
            </a:xfrm>
            <a:prstGeom prst="rect">
              <a:avLst/>
            </a:prstGeom>
          </p:spPr>
        </p:pic>
        <p:grpSp>
          <p:nvGrpSpPr>
            <p:cNvPr id="12" name="Groupe 11"/>
            <p:cNvGrpSpPr/>
            <p:nvPr/>
          </p:nvGrpSpPr>
          <p:grpSpPr>
            <a:xfrm>
              <a:off x="3794840" y="2354395"/>
              <a:ext cx="5203767" cy="2584155"/>
              <a:chOff x="3823855" y="2353605"/>
              <a:chExt cx="5203767" cy="2584155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3823855" y="3549535"/>
                <a:ext cx="1970116" cy="83958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823855" y="4580313"/>
                <a:ext cx="1970116" cy="35744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Parenthèse fermante 21"/>
              <p:cNvSpPr/>
              <p:nvPr/>
            </p:nvSpPr>
            <p:spPr>
              <a:xfrm>
                <a:off x="8803179" y="2353605"/>
                <a:ext cx="224443" cy="2152997"/>
              </a:xfrm>
              <a:prstGeom prst="rightBracket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B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4563799" y="2021050"/>
              <a:ext cx="16609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Terminé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fr-BE" sz="1200" b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Coût total TTC</a:t>
              </a:r>
              <a:r>
                <a:rPr kumimoji="0" lang="fr-BE" sz="1200" b="0" u="none" strike="noStrike" kern="1200" cap="none" spc="0" normalizeH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BE" sz="1200" b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Construction 86.420.643 €</a:t>
              </a:r>
              <a:endParaRPr kumimoji="0" lang="fr-BE" sz="1200" b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27414" y="3534910"/>
              <a:ext cx="31662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9167721" y="2353605"/>
              <a:ext cx="27776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fr-BE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Accord</a:t>
              </a:r>
              <a:r>
                <a:rPr kumimoji="0" lang="fr-BE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du 19 avril 2024 sur l’inscription du programme des travaux au 2</a:t>
              </a:r>
              <a:r>
                <a:rPr kumimoji="0" lang="fr-BE" sz="12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ème</a:t>
              </a:r>
              <a:r>
                <a:rPr kumimoji="0" lang="fr-BE" sz="12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plan de construction de la Région Wallonne. </a:t>
              </a:r>
              <a:endParaRPr kumimoji="0" lang="fr-B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450" y="3284292"/>
            <a:ext cx="2459759" cy="330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6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20497" y="2699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033688" y="1456176"/>
            <a:ext cx="10664660" cy="4900174"/>
          </a:xfrm>
          <a:prstGeom prst="rect">
            <a:avLst/>
          </a:prstGeom>
          <a:noFill/>
        </p:spPr>
        <p:txBody>
          <a:bodyPr lIns="91421" tIns="45711" rIns="91421" bIns="45711"/>
          <a:lstStyle/>
          <a:p>
            <a:pPr marL="12698" eaLnBrk="1" hangingPunct="1"/>
            <a:endParaRPr lang="fr-FR" sz="1600" b="1" cap="all" dirty="0" smtClean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Dans le cadre du plan de construction 1,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AViQ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 notifié au CHU Tivoli le 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mai 2019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son 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accord sur le programme des projets de construction « Plan 1 »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Celui-ci est composé des projets suivants 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B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Projet 1 : Rénovation de la Maternité (terminé – Décembre 2018)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Projet 2 : Construction d’une nouvelle aile : Bâtiment K (terminé – Urgences : Avril 2024 / U.S. : Avril 2025)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Projet 3 : Extension du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Cancéropôle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(terminé – Novembre 2021)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Projet </a:t>
            </a:r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: Rénovation du bâtiment actuel Tripode de 1976 </a:t>
            </a:r>
          </a:p>
          <a:p>
            <a:pPr marL="1657350" lvl="3" indent="-285750" algn="just"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Phase I : Rénovation des unités de soins 4ème-5ème-6ème-7ème (chantier en cours)</a:t>
            </a:r>
          </a:p>
          <a:p>
            <a:pPr marL="1657350" lvl="3" indent="-285750" algn="just">
              <a:buFont typeface="Arial" panose="020B0604020202020204" pitchFamily="34" charset="0"/>
              <a:buChar char="•"/>
            </a:pPr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Phase II :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Imagerie </a:t>
            </a:r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Médicale (2C) - One Day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Chirurgicale (3C) (Début de chantier 09/2026)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57350" lvl="3" indent="-285750" algn="just">
              <a:buFont typeface="Arial" panose="020B0604020202020204" pitchFamily="34" charset="0"/>
              <a:buChar char="•"/>
            </a:pP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525"/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525"/>
            <a:endParaRPr lang="fr-FR" sz="16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C157EC8C-56BC-488B-B3C9-C82CAA4AE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2862" y="659129"/>
            <a:ext cx="10527685" cy="623709"/>
          </a:xfrm>
        </p:spPr>
        <p:txBody>
          <a:bodyPr/>
          <a:lstStyle/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3. Contexte et contenu des Appels à Projets de la Région </a:t>
            </a:r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wallonne</a:t>
            </a:r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Appel à Projets n°1 (AP1)</a:t>
            </a:r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0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4525C-ABF2-4529-86EF-8EE597549C07}" type="slidenum">
              <a:rPr kumimoji="0" lang="fr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157EC8C-56BC-488B-B3C9-C82CAA4AE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2862" y="704933"/>
            <a:ext cx="10294420" cy="1659695"/>
          </a:xfrm>
        </p:spPr>
        <p:txBody>
          <a:bodyPr/>
          <a:lstStyle/>
          <a:p>
            <a:r>
              <a:rPr lang="fr-BE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4. Retour sur les principales réalisations en développement immobilier</a:t>
            </a:r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Appel </a:t>
            </a:r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à Projets n°1 : projets réalisés </a:t>
            </a:r>
          </a:p>
          <a:p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endParaRPr lang="fr-BE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20497" y="2699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569474" y="1394163"/>
            <a:ext cx="10037808" cy="439480"/>
          </a:xfrm>
          <a:prstGeom prst="rect">
            <a:avLst/>
          </a:prstGeom>
          <a:noFill/>
        </p:spPr>
        <p:txBody>
          <a:bodyPr lIns="91421" tIns="45711" rIns="91421" bIns="45711"/>
          <a:lstStyle/>
          <a:p>
            <a:pPr marL="12698" eaLnBrk="1" hangingPunct="1"/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98" eaLnBrk="1" hangingPunct="1"/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Projet 1 : Rénovation de la Maternité – Décembre 2018</a:t>
            </a:r>
          </a:p>
          <a:p>
            <a:pPr lvl="1" algn="just">
              <a:lnSpc>
                <a:spcPct val="150000"/>
              </a:lnSpc>
            </a:pP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525"/>
            <a:endParaRPr lang="fr-FR" sz="2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76" y="2102731"/>
            <a:ext cx="5712179" cy="428413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689" y="2102730"/>
            <a:ext cx="5712180" cy="428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1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ouleurs CHU Tivoli">
      <a:dk1>
        <a:srgbClr val="4A4A4A"/>
      </a:dk1>
      <a:lt1>
        <a:srgbClr val="FFFFFF"/>
      </a:lt1>
      <a:dk2>
        <a:srgbClr val="4A4A4A"/>
      </a:dk2>
      <a:lt2>
        <a:srgbClr val="FFFFFF"/>
      </a:lt2>
      <a:accent1>
        <a:srgbClr val="FF3333"/>
      </a:accent1>
      <a:accent2>
        <a:srgbClr val="A2C62C"/>
      </a:accent2>
      <a:accent3>
        <a:srgbClr val="008DC6"/>
      </a:accent3>
      <a:accent4>
        <a:srgbClr val="78368C"/>
      </a:accent4>
      <a:accent5>
        <a:srgbClr val="E50056"/>
      </a:accent5>
      <a:accent6>
        <a:srgbClr val="FFCC00"/>
      </a:accent6>
      <a:hlink>
        <a:srgbClr val="FF3333"/>
      </a:hlink>
      <a:folHlink>
        <a:srgbClr val="999999"/>
      </a:folHlink>
    </a:clrScheme>
    <a:fontScheme name="FONTS CHU Tivoli">
      <a:majorFont>
        <a:latin typeface="Work Sans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2835</TotalTime>
  <Words>1619</Words>
  <Application>Microsoft Office PowerPoint</Application>
  <PresentationFormat>Grand écran</PresentationFormat>
  <Paragraphs>347</Paragraphs>
  <Slides>35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3" baseType="lpstr">
      <vt:lpstr>ＭＳ Ｐゴシック</vt:lpstr>
      <vt:lpstr>Arial</vt:lpstr>
      <vt:lpstr>Calibri</vt:lpstr>
      <vt:lpstr>Courier New</vt:lpstr>
      <vt:lpstr>Handelson Three</vt:lpstr>
      <vt:lpstr>Wingdings</vt:lpstr>
      <vt:lpstr>Work Sans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Lhost</dc:creator>
  <cp:lastModifiedBy>Francesca Salamone</cp:lastModifiedBy>
  <cp:revision>134</cp:revision>
  <cp:lastPrinted>2026-05-27T08:25:03Z</cp:lastPrinted>
  <dcterms:created xsi:type="dcterms:W3CDTF">2019-07-11T08:57:20Z</dcterms:created>
  <dcterms:modified xsi:type="dcterms:W3CDTF">2026-05-27T10:11:09Z</dcterms:modified>
</cp:coreProperties>
</file>